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8" r:id="rId1"/>
  </p:sldMasterIdLst>
  <p:notesMasterIdLst>
    <p:notesMasterId r:id="rId79"/>
  </p:notesMasterIdLst>
  <p:handoutMasterIdLst>
    <p:handoutMasterId r:id="rId80"/>
  </p:handoutMasterIdLst>
  <p:sldIdLst>
    <p:sldId id="314" r:id="rId2"/>
    <p:sldId id="257" r:id="rId3"/>
    <p:sldId id="341" r:id="rId4"/>
    <p:sldId id="342" r:id="rId5"/>
    <p:sldId id="343" r:id="rId6"/>
    <p:sldId id="344" r:id="rId7"/>
    <p:sldId id="345" r:id="rId8"/>
    <p:sldId id="346" r:id="rId9"/>
    <p:sldId id="347" r:id="rId10"/>
    <p:sldId id="348" r:id="rId11"/>
    <p:sldId id="350" r:id="rId12"/>
    <p:sldId id="351" r:id="rId13"/>
    <p:sldId id="352" r:id="rId14"/>
    <p:sldId id="353" r:id="rId15"/>
    <p:sldId id="390" r:id="rId16"/>
    <p:sldId id="354" r:id="rId17"/>
    <p:sldId id="356" r:id="rId18"/>
    <p:sldId id="355" r:id="rId19"/>
    <p:sldId id="363" r:id="rId20"/>
    <p:sldId id="358" r:id="rId21"/>
    <p:sldId id="359" r:id="rId22"/>
    <p:sldId id="357" r:id="rId23"/>
    <p:sldId id="360" r:id="rId24"/>
    <p:sldId id="408" r:id="rId25"/>
    <p:sldId id="364" r:id="rId26"/>
    <p:sldId id="409" r:id="rId27"/>
    <p:sldId id="362"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91" r:id="rId46"/>
    <p:sldId id="392" r:id="rId47"/>
    <p:sldId id="393" r:id="rId48"/>
    <p:sldId id="382" r:id="rId49"/>
    <p:sldId id="394" r:id="rId50"/>
    <p:sldId id="395" r:id="rId51"/>
    <p:sldId id="397" r:id="rId52"/>
    <p:sldId id="398" r:id="rId53"/>
    <p:sldId id="399" r:id="rId54"/>
    <p:sldId id="400" r:id="rId55"/>
    <p:sldId id="385" r:id="rId56"/>
    <p:sldId id="401" r:id="rId57"/>
    <p:sldId id="402" r:id="rId58"/>
    <p:sldId id="403" r:id="rId59"/>
    <p:sldId id="406" r:id="rId60"/>
    <p:sldId id="410" r:id="rId61"/>
    <p:sldId id="411" r:id="rId62"/>
    <p:sldId id="412" r:id="rId63"/>
    <p:sldId id="413" r:id="rId64"/>
    <p:sldId id="414" r:id="rId65"/>
    <p:sldId id="415" r:id="rId66"/>
    <p:sldId id="416" r:id="rId67"/>
    <p:sldId id="417" r:id="rId68"/>
    <p:sldId id="387" r:id="rId69"/>
    <p:sldId id="388" r:id="rId70"/>
    <p:sldId id="384" r:id="rId71"/>
    <p:sldId id="404" r:id="rId72"/>
    <p:sldId id="418" r:id="rId73"/>
    <p:sldId id="383" r:id="rId74"/>
    <p:sldId id="419" r:id="rId75"/>
    <p:sldId id="349" r:id="rId76"/>
    <p:sldId id="361" r:id="rId77"/>
    <p:sldId id="302"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768C"/>
    <a:srgbClr val="146376"/>
    <a:srgbClr val="29A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65" autoAdjust="0"/>
    <p:restoredTop sz="72842" autoAdjust="0"/>
  </p:normalViewPr>
  <p:slideViewPr>
    <p:cSldViewPr>
      <p:cViewPr varScale="1">
        <p:scale>
          <a:sx n="85" d="100"/>
          <a:sy n="85" d="100"/>
        </p:scale>
        <p:origin x="1956"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70" d="100"/>
          <a:sy n="70" d="100"/>
        </p:scale>
        <p:origin x="-329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C13737-B9B8-4E41-952A-F1A54BD3CC0F}" type="datetimeFigureOut">
              <a:rPr lang="en-US" smtClean="0"/>
              <a:pPr/>
              <a:t>5/26/2016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1</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A744AC-7347-414A-8321-A08B92B057FE}" type="slidenum">
              <a:rPr lang="en-US" smtClean="0"/>
              <a:pPr/>
              <a:t>‹#›</a:t>
            </a:fld>
            <a:endParaRPr lang="en-US"/>
          </a:p>
        </p:txBody>
      </p:sp>
    </p:spTree>
    <p:extLst>
      <p:ext uri="{BB962C8B-B14F-4D97-AF65-F5344CB8AC3E}">
        <p14:creationId xmlns:p14="http://schemas.microsoft.com/office/powerpoint/2010/main" val="266320021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197E88-C3E1-4EF6-943D-4239BA9A3C42}" type="datetimeFigureOut">
              <a:rPr lang="en-US" smtClean="0"/>
              <a:pPr/>
              <a:t>5/26/2016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1</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1209D-8E40-4ECC-9D2A-09E5B101C455}" type="slidenum">
              <a:rPr lang="en-US" smtClean="0"/>
              <a:pPr/>
              <a:t>‹#›</a:t>
            </a:fld>
            <a:endParaRPr lang="en-US"/>
          </a:p>
        </p:txBody>
      </p:sp>
    </p:spTree>
    <p:extLst>
      <p:ext uri="{BB962C8B-B14F-4D97-AF65-F5344CB8AC3E}">
        <p14:creationId xmlns:p14="http://schemas.microsoft.com/office/powerpoint/2010/main" val="259484958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git-scm.com/book/en/v2/ch00/_pre_merge_rebase_work"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9"/>
          <p:cNvSpPr>
            <a:spLocks noGrp="1" noChangeArrowheads="1"/>
          </p:cNvSpPr>
          <p:nvPr>
            <p:ph type="sldNum" sz="quarter"/>
          </p:nvPr>
        </p:nvSpPr>
        <p:spPr>
          <a:noFill/>
        </p:spPr>
        <p:txBody>
          <a:bodyPr/>
          <a:lstStyle/>
          <a:p>
            <a:fld id="{0D855C1A-F2BB-4EBA-B404-A6D8CA5702D1}" type="slidenum">
              <a:rPr lang="en-GB" smtClean="0">
                <a:solidFill>
                  <a:prstClr val="white"/>
                </a:solidFill>
              </a:rPr>
              <a:pPr/>
              <a:t>1</a:t>
            </a:fld>
            <a:endParaRPr lang="en-GB" smtClean="0">
              <a:solidFill>
                <a:prstClr val="white"/>
              </a:solidFill>
            </a:endParaRPr>
          </a:p>
        </p:txBody>
      </p:sp>
      <p:sp>
        <p:nvSpPr>
          <p:cNvPr id="20483" name="Text Box 1"/>
          <p:cNvSpPr txBox="1">
            <a:spLocks noChangeArrowheads="1"/>
          </p:cNvSpPr>
          <p:nvPr/>
        </p:nvSpPr>
        <p:spPr bwMode="auto">
          <a:xfrm>
            <a:off x="1124619" y="669988"/>
            <a:ext cx="4614976" cy="3479561"/>
          </a:xfrm>
          <a:prstGeom prst="rect">
            <a:avLst/>
          </a:prstGeom>
          <a:solidFill>
            <a:srgbClr val="FFFFFF"/>
          </a:solidFill>
          <a:ln w="9360">
            <a:solidFill>
              <a:srgbClr val="000000"/>
            </a:solidFill>
            <a:miter lim="800000"/>
            <a:headEnd/>
            <a:tailEnd/>
          </a:ln>
        </p:spPr>
        <p:txBody>
          <a:bodyPr wrap="none" lIns="89739" tIns="44870" rIns="89739" bIns="44870" anchor="ctr"/>
          <a:lstStyle/>
          <a:p>
            <a:pPr defTabSz="448696" eaLnBrk="0" fontAlgn="base" hangingPunct="0">
              <a:lnSpc>
                <a:spcPct val="90000"/>
              </a:lnSpc>
              <a:spcBef>
                <a:spcPct val="0"/>
              </a:spcBef>
              <a:spcAft>
                <a:spcPct val="0"/>
              </a:spcAft>
              <a:buClr>
                <a:srgbClr val="000000"/>
              </a:buClr>
              <a:buSzPct val="100000"/>
            </a:pPr>
            <a:endParaRPr lang="en-US" sz="2400">
              <a:solidFill>
                <a:prstClr val="white"/>
              </a:solidFill>
              <a:latin typeface="Times New Roman" pitchFamily="18" charset="0"/>
              <a:ea typeface="Arial Unicode MS" pitchFamily="34" charset="-128"/>
              <a:cs typeface="Arial Unicode MS" pitchFamily="34" charset="-128"/>
            </a:endParaRPr>
          </a:p>
        </p:txBody>
      </p:sp>
      <p:sp>
        <p:nvSpPr>
          <p:cNvPr id="20484" name="Rectangle 2"/>
          <p:cNvSpPr>
            <a:spLocks noGrp="1" noChangeArrowheads="1"/>
          </p:cNvSpPr>
          <p:nvPr>
            <p:ph type="body"/>
          </p:nvPr>
        </p:nvSpPr>
        <p:spPr>
          <a:xfrm>
            <a:off x="904044" y="4374440"/>
            <a:ext cx="5046805" cy="4171412"/>
          </a:xfrm>
          <a:solidFill>
            <a:srgbClr val="FFFFFF"/>
          </a:solidFill>
          <a:ln w="9360">
            <a:solidFill>
              <a:srgbClr val="000000"/>
            </a:solidFill>
            <a:miter lim="800000"/>
          </a:ln>
        </p:spPr>
        <p:txBody>
          <a:bodyPr wrap="none" anchor="ctr"/>
          <a:lstStyle/>
          <a:p>
            <a:endParaRPr lang="en-US" dirty="0" smtClean="0">
              <a:latin typeface="Times New Roman" pitchFamily="18" charset="0"/>
            </a:endParaRPr>
          </a:p>
        </p:txBody>
      </p:sp>
      <p:sp>
        <p:nvSpPr>
          <p:cNvPr id="2" name="Footer Placeholder 1"/>
          <p:cNvSpPr>
            <a:spLocks noGrp="1"/>
          </p:cNvSpPr>
          <p:nvPr>
            <p:ph type="ftr" sz="quarter" idx="10"/>
          </p:nvPr>
        </p:nvSpPr>
        <p:spPr/>
        <p:txBody>
          <a:bodyPr/>
          <a:lstStyle/>
          <a:p>
            <a:r>
              <a:rPr lang="en-US" smtClean="0"/>
              <a:t>1</a:t>
            </a:r>
            <a:endParaRPr lang="en-US"/>
          </a:p>
        </p:txBody>
      </p:sp>
    </p:spTree>
    <p:extLst>
      <p:ext uri="{BB962C8B-B14F-4D97-AF65-F5344CB8AC3E}">
        <p14:creationId xmlns:p14="http://schemas.microsoft.com/office/powerpoint/2010/main" val="286139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important because every </a:t>
            </a:r>
            <a:r>
              <a:rPr lang="en-US" dirty="0" err="1" smtClean="0"/>
              <a:t>Git</a:t>
            </a:r>
            <a:r>
              <a:rPr lang="en-US" dirty="0" smtClean="0"/>
              <a:t> commit uses this information, and it’s immutably baked into the commits you start creating:</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11</a:t>
            </a:fld>
            <a:endParaRPr lang="en-US"/>
          </a:p>
        </p:txBody>
      </p:sp>
    </p:spTree>
    <p:extLst>
      <p:ext uri="{BB962C8B-B14F-4D97-AF65-F5344CB8AC3E}">
        <p14:creationId xmlns:p14="http://schemas.microsoft.com/office/powerpoint/2010/main" val="165627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12</a:t>
            </a:fld>
            <a:endParaRPr lang="en-US"/>
          </a:p>
        </p:txBody>
      </p:sp>
    </p:spTree>
    <p:extLst>
      <p:ext uri="{BB962C8B-B14F-4D97-AF65-F5344CB8AC3E}">
        <p14:creationId xmlns:p14="http://schemas.microsoft.com/office/powerpoint/2010/main" val="3679171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13</a:t>
            </a:fld>
            <a:endParaRPr lang="en-US"/>
          </a:p>
        </p:txBody>
      </p:sp>
    </p:spTree>
    <p:extLst>
      <p:ext uri="{BB962C8B-B14F-4D97-AF65-F5344CB8AC3E}">
        <p14:creationId xmlns:p14="http://schemas.microsoft.com/office/powerpoint/2010/main" val="2939715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14</a:t>
            </a:fld>
            <a:endParaRPr lang="en-US"/>
          </a:p>
        </p:txBody>
      </p:sp>
    </p:spTree>
    <p:extLst>
      <p:ext uri="{BB962C8B-B14F-4D97-AF65-F5344CB8AC3E}">
        <p14:creationId xmlns:p14="http://schemas.microsoft.com/office/powerpoint/2010/main" val="4151754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15</a:t>
            </a:fld>
            <a:endParaRPr lang="en-US"/>
          </a:p>
        </p:txBody>
      </p:sp>
    </p:spTree>
    <p:extLst>
      <p:ext uri="{BB962C8B-B14F-4D97-AF65-F5344CB8AC3E}">
        <p14:creationId xmlns:p14="http://schemas.microsoft.com/office/powerpoint/2010/main" val="1965201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16</a:t>
            </a:fld>
            <a:endParaRPr lang="en-US"/>
          </a:p>
        </p:txBody>
      </p:sp>
    </p:spTree>
    <p:extLst>
      <p:ext uri="{BB962C8B-B14F-4D97-AF65-F5344CB8AC3E}">
        <p14:creationId xmlns:p14="http://schemas.microsoft.com/office/powerpoint/2010/main" val="1504868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17</a:t>
            </a:fld>
            <a:endParaRPr lang="en-US"/>
          </a:p>
        </p:txBody>
      </p:sp>
    </p:spTree>
    <p:extLst>
      <p:ext uri="{BB962C8B-B14F-4D97-AF65-F5344CB8AC3E}">
        <p14:creationId xmlns:p14="http://schemas.microsoft.com/office/powerpoint/2010/main" val="2944330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18</a:t>
            </a:fld>
            <a:endParaRPr lang="en-US"/>
          </a:p>
        </p:txBody>
      </p:sp>
    </p:spTree>
    <p:extLst>
      <p:ext uri="{BB962C8B-B14F-4D97-AF65-F5344CB8AC3E}">
        <p14:creationId xmlns:p14="http://schemas.microsoft.com/office/powerpoint/2010/main" val="133563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19</a:t>
            </a:fld>
            <a:endParaRPr lang="en-US"/>
          </a:p>
        </p:txBody>
      </p:sp>
    </p:spTree>
    <p:extLst>
      <p:ext uri="{BB962C8B-B14F-4D97-AF65-F5344CB8AC3E}">
        <p14:creationId xmlns:p14="http://schemas.microsoft.com/office/powerpoint/2010/main" val="3630151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Only apply for committed</a:t>
            </a:r>
            <a:r>
              <a:rPr lang="en-US" baseline="0" dirty="0" smtClean="0"/>
              <a:t> file only, untracked file won’t be compared</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20</a:t>
            </a:fld>
            <a:endParaRPr lang="en-US"/>
          </a:p>
        </p:txBody>
      </p:sp>
    </p:spTree>
    <p:extLst>
      <p:ext uri="{BB962C8B-B14F-4D97-AF65-F5344CB8AC3E}">
        <p14:creationId xmlns:p14="http://schemas.microsoft.com/office/powerpoint/2010/main" val="133563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a:t>
            </a:fld>
            <a:endParaRPr lang="en-US"/>
          </a:p>
        </p:txBody>
      </p:sp>
    </p:spTree>
    <p:extLst>
      <p:ext uri="{BB962C8B-B14F-4D97-AF65-F5344CB8AC3E}">
        <p14:creationId xmlns:p14="http://schemas.microsoft.com/office/powerpoint/2010/main" val="1429015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21</a:t>
            </a:fld>
            <a:endParaRPr lang="en-US"/>
          </a:p>
        </p:txBody>
      </p:sp>
    </p:spTree>
    <p:extLst>
      <p:ext uri="{BB962C8B-B14F-4D97-AF65-F5344CB8AC3E}">
        <p14:creationId xmlns:p14="http://schemas.microsoft.com/office/powerpoint/2010/main" val="4252926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1" dirty="0" smtClean="0"/>
              <a:t>http://schacon.github.io/git/git-rev-parse#_specifying_revisions</a:t>
            </a:r>
          </a:p>
          <a:p>
            <a:endParaRPr lang="en-US" i="1" dirty="0" smtClean="0"/>
          </a:p>
          <a:p>
            <a:r>
              <a:rPr lang="en-US" i="1" dirty="0" smtClean="0"/>
              <a:t>&lt;rev&gt;^</a:t>
            </a:r>
            <a:r>
              <a:rPr lang="en-US" dirty="0" smtClean="0"/>
              <a:t>, e.g. </a:t>
            </a:r>
            <a:r>
              <a:rPr lang="en-US" i="1" dirty="0" smtClean="0"/>
              <a:t>HEAD^, v1.5.1^0</a:t>
            </a:r>
            <a:r>
              <a:rPr lang="en-US" dirty="0" smtClean="0"/>
              <a:t> A suffix </a:t>
            </a:r>
            <a:r>
              <a:rPr lang="en-US" i="1" dirty="0" smtClean="0"/>
              <a:t>^</a:t>
            </a:r>
            <a:r>
              <a:rPr lang="en-US" dirty="0" smtClean="0"/>
              <a:t> to a revision parameter means the first parent of that commit object. </a:t>
            </a:r>
            <a:r>
              <a:rPr lang="en-US" i="1" dirty="0" smtClean="0"/>
              <a:t>^&lt;n&gt;</a:t>
            </a:r>
            <a:r>
              <a:rPr lang="en-US" dirty="0" smtClean="0"/>
              <a:t> means the &lt;n&gt;</a:t>
            </a:r>
            <a:r>
              <a:rPr lang="en-US" dirty="0" err="1" smtClean="0"/>
              <a:t>th</a:t>
            </a:r>
            <a:r>
              <a:rPr lang="en-US" dirty="0" smtClean="0"/>
              <a:t> parent (i.e. </a:t>
            </a:r>
            <a:r>
              <a:rPr lang="en-US" i="1" dirty="0" smtClean="0"/>
              <a:t>&lt;rev&gt;^</a:t>
            </a:r>
            <a:r>
              <a:rPr lang="en-US" dirty="0" smtClean="0"/>
              <a:t> is equivalent to </a:t>
            </a:r>
            <a:r>
              <a:rPr lang="en-US" i="1" dirty="0" smtClean="0"/>
              <a:t>&lt;rev&gt;^1</a:t>
            </a:r>
            <a:r>
              <a:rPr lang="en-US" dirty="0" smtClean="0"/>
              <a:t>). As a special rule, </a:t>
            </a:r>
            <a:r>
              <a:rPr lang="en-US" i="1" dirty="0" smtClean="0"/>
              <a:t>&lt;rev&gt;^0</a:t>
            </a:r>
            <a:r>
              <a:rPr lang="en-US" dirty="0" smtClean="0"/>
              <a:t> means the commit itself and is used when </a:t>
            </a:r>
            <a:r>
              <a:rPr lang="en-US" i="1" dirty="0" smtClean="0"/>
              <a:t>&lt;rev&gt;</a:t>
            </a:r>
            <a:r>
              <a:rPr lang="en-US" dirty="0" smtClean="0"/>
              <a:t> is the object name of a tag object that refers to a commit object. </a:t>
            </a:r>
          </a:p>
          <a:p>
            <a:r>
              <a:rPr lang="en-US" i="1" dirty="0" smtClean="0"/>
              <a:t>&lt;rev&gt;~&lt;n&gt;</a:t>
            </a:r>
            <a:r>
              <a:rPr lang="en-US" dirty="0" smtClean="0"/>
              <a:t>, e.g. </a:t>
            </a:r>
            <a:r>
              <a:rPr lang="en-US" i="1" dirty="0" smtClean="0"/>
              <a:t>master~3</a:t>
            </a:r>
            <a:r>
              <a:rPr lang="en-US" dirty="0" smtClean="0"/>
              <a:t> A suffix </a:t>
            </a:r>
            <a:r>
              <a:rPr lang="en-US" i="1" dirty="0" smtClean="0"/>
              <a:t>~&lt;n&gt;</a:t>
            </a:r>
            <a:r>
              <a:rPr lang="en-US" dirty="0" smtClean="0"/>
              <a:t> to a revision parameter means the commit object that is the &lt;n&gt;</a:t>
            </a:r>
            <a:r>
              <a:rPr lang="en-US" dirty="0" err="1" smtClean="0"/>
              <a:t>th</a:t>
            </a:r>
            <a:r>
              <a:rPr lang="en-US" dirty="0" smtClean="0"/>
              <a:t> generation grand-parent of the named commit object, following only the first parents. I.e. </a:t>
            </a:r>
            <a:r>
              <a:rPr lang="en-US" i="1" dirty="0" smtClean="0"/>
              <a:t>&lt;rev&gt;~3</a:t>
            </a:r>
            <a:r>
              <a:rPr lang="en-US" dirty="0" smtClean="0"/>
              <a:t> is equivalent to </a:t>
            </a:r>
            <a:r>
              <a:rPr lang="en-US" i="1" dirty="0" smtClean="0"/>
              <a:t>&lt;rev&gt;^^^</a:t>
            </a:r>
            <a:r>
              <a:rPr lang="en-US" dirty="0" smtClean="0"/>
              <a:t> which is equivalent to </a:t>
            </a:r>
            <a:r>
              <a:rPr lang="en-US" i="1" dirty="0" smtClean="0"/>
              <a:t>&lt;rev&gt;^1^1^1</a:t>
            </a:r>
            <a:r>
              <a:rPr lang="en-US" dirty="0" smtClean="0"/>
              <a:t>. See below for an illustration of the usage of this form. </a:t>
            </a:r>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22</a:t>
            </a:fld>
            <a:endParaRPr lang="en-US"/>
          </a:p>
        </p:txBody>
      </p:sp>
    </p:spTree>
    <p:extLst>
      <p:ext uri="{BB962C8B-B14F-4D97-AF65-F5344CB8AC3E}">
        <p14:creationId xmlns:p14="http://schemas.microsoft.com/office/powerpoint/2010/main" val="4252926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23</a:t>
            </a:fld>
            <a:endParaRPr lang="en-US"/>
          </a:p>
        </p:txBody>
      </p:sp>
    </p:spTree>
    <p:extLst>
      <p:ext uri="{BB962C8B-B14F-4D97-AF65-F5344CB8AC3E}">
        <p14:creationId xmlns:p14="http://schemas.microsoft.com/office/powerpoint/2010/main" val="2333741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24</a:t>
            </a:fld>
            <a:endParaRPr lang="en-US"/>
          </a:p>
        </p:txBody>
      </p:sp>
    </p:spTree>
    <p:extLst>
      <p:ext uri="{BB962C8B-B14F-4D97-AF65-F5344CB8AC3E}">
        <p14:creationId xmlns:p14="http://schemas.microsoft.com/office/powerpoint/2010/main" val="96495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25</a:t>
            </a:fld>
            <a:endParaRPr lang="en-US"/>
          </a:p>
        </p:txBody>
      </p:sp>
    </p:spTree>
    <p:extLst>
      <p:ext uri="{BB962C8B-B14F-4D97-AF65-F5344CB8AC3E}">
        <p14:creationId xmlns:p14="http://schemas.microsoft.com/office/powerpoint/2010/main" val="2912578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26</a:t>
            </a:fld>
            <a:endParaRPr lang="en-US"/>
          </a:p>
        </p:txBody>
      </p:sp>
    </p:spTree>
    <p:extLst>
      <p:ext uri="{BB962C8B-B14F-4D97-AF65-F5344CB8AC3E}">
        <p14:creationId xmlns:p14="http://schemas.microsoft.com/office/powerpoint/2010/main" val="2268801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https://git-scm.com/book/be/v2/Git-Basics-Viewing-the-Commit-History</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27</a:t>
            </a:fld>
            <a:endParaRPr lang="en-US"/>
          </a:p>
        </p:txBody>
      </p:sp>
    </p:spTree>
    <p:extLst>
      <p:ext uri="{BB962C8B-B14F-4D97-AF65-F5344CB8AC3E}">
        <p14:creationId xmlns:p14="http://schemas.microsoft.com/office/powerpoint/2010/main" val="2912578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https://git-scm.com/book/be/v2/Git-Basics-Working-with-Remotes</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28</a:t>
            </a:fld>
            <a:endParaRPr lang="en-US"/>
          </a:p>
        </p:txBody>
      </p:sp>
    </p:spTree>
    <p:extLst>
      <p:ext uri="{BB962C8B-B14F-4D97-AF65-F5344CB8AC3E}">
        <p14:creationId xmlns:p14="http://schemas.microsoft.com/office/powerpoint/2010/main" val="2912578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Staging the files checksums each one, stores that version of the file in the </a:t>
            </a:r>
            <a:r>
              <a:rPr lang="en-US" dirty="0" err="1" smtClean="0"/>
              <a:t>Git</a:t>
            </a:r>
            <a:r>
              <a:rPr lang="en-US" dirty="0" smtClean="0"/>
              <a:t> repository (blobs)</a:t>
            </a:r>
          </a:p>
          <a:p>
            <a:r>
              <a:rPr lang="en-US" dirty="0" smtClean="0"/>
              <a:t>Commit: checksums each subdirectory and stores those tree objects in the </a:t>
            </a:r>
            <a:r>
              <a:rPr lang="en-US" dirty="0" err="1" smtClean="0"/>
              <a:t>Git</a:t>
            </a:r>
            <a:r>
              <a:rPr lang="en-US" dirty="0" smtClean="0"/>
              <a:t> repository. </a:t>
            </a:r>
            <a:r>
              <a:rPr lang="en-US" dirty="0" err="1" smtClean="0"/>
              <a:t>Git</a:t>
            </a:r>
            <a:r>
              <a:rPr lang="en-US" dirty="0" smtClean="0"/>
              <a:t> then creates a commit object that has the metadata and a pointer to the root project tree so it can re-create that snapshot when needed.</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Git</a:t>
            </a:r>
            <a:r>
              <a:rPr lang="en-US" dirty="0" smtClean="0"/>
              <a:t> five objects: one blob for the contents of each of your three files, one tree that lists the contents of the directory and specifies which file names are stored as which blobs, and one commit with the pointer to that root tree and all the commit metadata.</a:t>
            </a:r>
          </a:p>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29</a:t>
            </a:fld>
            <a:endParaRPr lang="en-US"/>
          </a:p>
        </p:txBody>
      </p:sp>
    </p:spTree>
    <p:extLst>
      <p:ext uri="{BB962C8B-B14F-4D97-AF65-F5344CB8AC3E}">
        <p14:creationId xmlns:p14="http://schemas.microsoft.com/office/powerpoint/2010/main" val="2237731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30</a:t>
            </a:fld>
            <a:endParaRPr lang="en-US"/>
          </a:p>
        </p:txBody>
      </p:sp>
    </p:spTree>
    <p:extLst>
      <p:ext uri="{BB962C8B-B14F-4D97-AF65-F5344CB8AC3E}">
        <p14:creationId xmlns:p14="http://schemas.microsoft.com/office/powerpoint/2010/main" val="338325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002060"/>
                </a:solidFill>
              </a:rPr>
              <a:t>If that server goes down for an hour, then during that hour nobody can collaborate at all or save versioned changes to anything they’re working on. If the hard disk the central database is on becomes corrupted, and proper backups haven’t been kept, you lose absolutely everything – the entire history of the project except whatever single snapshots people happen to have on their local machines. </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a:t>
            </a:fld>
            <a:endParaRPr lang="en-US"/>
          </a:p>
        </p:txBody>
      </p:sp>
    </p:spTree>
    <p:extLst>
      <p:ext uri="{BB962C8B-B14F-4D97-AF65-F5344CB8AC3E}">
        <p14:creationId xmlns:p14="http://schemas.microsoft.com/office/powerpoint/2010/main" val="2687157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happen if there is modified</a:t>
            </a:r>
            <a:r>
              <a:rPr lang="en-US" baseline="0" dirty="0" smtClean="0"/>
              <a:t> file when switching?</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36</a:t>
            </a:fld>
            <a:endParaRPr lang="en-US"/>
          </a:p>
        </p:txBody>
      </p:sp>
    </p:spTree>
    <p:extLst>
      <p:ext uri="{BB962C8B-B14F-4D97-AF65-F5344CB8AC3E}">
        <p14:creationId xmlns:p14="http://schemas.microsoft.com/office/powerpoint/2010/main" val="439741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37</a:t>
            </a:fld>
            <a:endParaRPr lang="en-US"/>
          </a:p>
        </p:txBody>
      </p:sp>
    </p:spTree>
    <p:extLst>
      <p:ext uri="{BB962C8B-B14F-4D97-AF65-F5344CB8AC3E}">
        <p14:creationId xmlns:p14="http://schemas.microsoft.com/office/powerpoint/2010/main" val="238626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38</a:t>
            </a:fld>
            <a:endParaRPr lang="en-US"/>
          </a:p>
        </p:txBody>
      </p:sp>
    </p:spTree>
    <p:extLst>
      <p:ext uri="{BB962C8B-B14F-4D97-AF65-F5344CB8AC3E}">
        <p14:creationId xmlns:p14="http://schemas.microsoft.com/office/powerpoint/2010/main" val="3112229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39</a:t>
            </a:fld>
            <a:endParaRPr lang="en-US"/>
          </a:p>
        </p:txBody>
      </p:sp>
    </p:spTree>
    <p:extLst>
      <p:ext uri="{BB962C8B-B14F-4D97-AF65-F5344CB8AC3E}">
        <p14:creationId xmlns:p14="http://schemas.microsoft.com/office/powerpoint/2010/main" val="3720152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40</a:t>
            </a:fld>
            <a:endParaRPr lang="en-US"/>
          </a:p>
        </p:txBody>
      </p:sp>
    </p:spTree>
    <p:extLst>
      <p:ext uri="{BB962C8B-B14F-4D97-AF65-F5344CB8AC3E}">
        <p14:creationId xmlns:p14="http://schemas.microsoft.com/office/powerpoint/2010/main" val="1453271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41</a:t>
            </a:fld>
            <a:endParaRPr lang="en-US"/>
          </a:p>
        </p:txBody>
      </p:sp>
    </p:spTree>
    <p:extLst>
      <p:ext uri="{BB962C8B-B14F-4D97-AF65-F5344CB8AC3E}">
        <p14:creationId xmlns:p14="http://schemas.microsoft.com/office/powerpoint/2010/main" val="2079902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42</a:t>
            </a:fld>
            <a:endParaRPr lang="en-US"/>
          </a:p>
        </p:txBody>
      </p:sp>
    </p:spTree>
    <p:extLst>
      <p:ext uri="{BB962C8B-B14F-4D97-AF65-F5344CB8AC3E}">
        <p14:creationId xmlns:p14="http://schemas.microsoft.com/office/powerpoint/2010/main" val="3560203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43</a:t>
            </a:fld>
            <a:endParaRPr lang="en-US"/>
          </a:p>
        </p:txBody>
      </p:sp>
    </p:spTree>
    <p:extLst>
      <p:ext uri="{BB962C8B-B14F-4D97-AF65-F5344CB8AC3E}">
        <p14:creationId xmlns:p14="http://schemas.microsoft.com/office/powerpoint/2010/main" val="407468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44</a:t>
            </a:fld>
            <a:endParaRPr lang="en-US"/>
          </a:p>
        </p:txBody>
      </p:sp>
    </p:spTree>
    <p:extLst>
      <p:ext uri="{BB962C8B-B14F-4D97-AF65-F5344CB8AC3E}">
        <p14:creationId xmlns:p14="http://schemas.microsoft.com/office/powerpoint/2010/main" val="1842858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45</a:t>
            </a:fld>
            <a:endParaRPr lang="en-US"/>
          </a:p>
        </p:txBody>
      </p:sp>
    </p:spTree>
    <p:extLst>
      <p:ext uri="{BB962C8B-B14F-4D97-AF65-F5344CB8AC3E}">
        <p14:creationId xmlns:p14="http://schemas.microsoft.com/office/powerpoint/2010/main" val="1374013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a:t>
            </a:fld>
            <a:endParaRPr lang="en-US"/>
          </a:p>
        </p:txBody>
      </p:sp>
    </p:spTree>
    <p:extLst>
      <p:ext uri="{BB962C8B-B14F-4D97-AF65-F5344CB8AC3E}">
        <p14:creationId xmlns:p14="http://schemas.microsoft.com/office/powerpoint/2010/main" val="4173364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46</a:t>
            </a:fld>
            <a:endParaRPr lang="en-US"/>
          </a:p>
        </p:txBody>
      </p:sp>
    </p:spTree>
    <p:extLst>
      <p:ext uri="{BB962C8B-B14F-4D97-AF65-F5344CB8AC3E}">
        <p14:creationId xmlns:p14="http://schemas.microsoft.com/office/powerpoint/2010/main" val="2058026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47</a:t>
            </a:fld>
            <a:endParaRPr lang="en-US"/>
          </a:p>
        </p:txBody>
      </p:sp>
    </p:spTree>
    <p:extLst>
      <p:ext uri="{BB962C8B-B14F-4D97-AF65-F5344CB8AC3E}">
        <p14:creationId xmlns:p14="http://schemas.microsoft.com/office/powerpoint/2010/main" val="2058026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48</a:t>
            </a:fld>
            <a:endParaRPr lang="en-US"/>
          </a:p>
        </p:txBody>
      </p:sp>
    </p:spTree>
    <p:extLst>
      <p:ext uri="{BB962C8B-B14F-4D97-AF65-F5344CB8AC3E}">
        <p14:creationId xmlns:p14="http://schemas.microsoft.com/office/powerpoint/2010/main" val="1992397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if</a:t>
            </a:r>
            <a:r>
              <a:rPr lang="en-US" baseline="0" dirty="0" smtClean="0"/>
              <a:t> binary </a:t>
            </a:r>
            <a:r>
              <a:rPr lang="en-US" baseline="0" dirty="0" err="1" smtClean="0"/>
              <a:t>isnot</a:t>
            </a:r>
            <a:r>
              <a:rPr lang="en-US" baseline="0" dirty="0" smtClean="0"/>
              <a:t> committed before merging, you won’t be allow to merge.</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49</a:t>
            </a:fld>
            <a:endParaRPr lang="en-US"/>
          </a:p>
        </p:txBody>
      </p:sp>
    </p:spTree>
    <p:extLst>
      <p:ext uri="{BB962C8B-B14F-4D97-AF65-F5344CB8AC3E}">
        <p14:creationId xmlns:p14="http://schemas.microsoft.com/office/powerpoint/2010/main" val="1992397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if</a:t>
            </a:r>
            <a:r>
              <a:rPr lang="en-US" baseline="0" dirty="0" smtClean="0"/>
              <a:t> binary </a:t>
            </a:r>
            <a:r>
              <a:rPr lang="en-US" baseline="0" dirty="0" err="1" smtClean="0"/>
              <a:t>isnot</a:t>
            </a:r>
            <a:r>
              <a:rPr lang="en-US" baseline="0" dirty="0" smtClean="0"/>
              <a:t> committed before merging, you won’t be allow to merge.</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50</a:t>
            </a:fld>
            <a:endParaRPr lang="en-US"/>
          </a:p>
        </p:txBody>
      </p:sp>
    </p:spTree>
    <p:extLst>
      <p:ext uri="{BB962C8B-B14F-4D97-AF65-F5344CB8AC3E}">
        <p14:creationId xmlns:p14="http://schemas.microsoft.com/office/powerpoint/2010/main" val="1992397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 1 flag indicates which parent is the “mainline” and should be kept. When you invoke a merge into HEAD (</a:t>
            </a:r>
            <a:r>
              <a:rPr lang="en-US" dirty="0" err="1" smtClean="0"/>
              <a:t>git</a:t>
            </a:r>
            <a:r>
              <a:rPr lang="en-US" dirty="0" smtClean="0"/>
              <a:t> merge topic), the new commit has two parents: the first one is HEAD (C6), and the second is the tip of the branch being merged in (C4). In this case, we want to undo all the changes introduced by merging in parent #2 (C4), while keeping all the content from parent #1 (C6).</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51</a:t>
            </a:fld>
            <a:endParaRPr lang="en-US"/>
          </a:p>
        </p:txBody>
      </p:sp>
    </p:spTree>
    <p:extLst>
      <p:ext uri="{BB962C8B-B14F-4D97-AF65-F5344CB8AC3E}">
        <p14:creationId xmlns:p14="http://schemas.microsoft.com/office/powerpoint/2010/main" val="19923971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 1 flag indicates which parent is the “mainline” and should be kept. When you invoke a merge into HEAD (</a:t>
            </a:r>
            <a:r>
              <a:rPr lang="en-US" dirty="0" err="1" smtClean="0"/>
              <a:t>git</a:t>
            </a:r>
            <a:r>
              <a:rPr lang="en-US" dirty="0" smtClean="0"/>
              <a:t> merge topic), the new commit has two parents: the first one is HEAD (C6), and the second is the tip of the branch being merged in (C4). </a:t>
            </a:r>
            <a:r>
              <a:rPr lang="en-US" smtClean="0"/>
              <a:t>In this case, we want to undo all the changes introduced by merging in parent #2 (C4), while keeping all the content from parent #1 (C6).</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52</a:t>
            </a:fld>
            <a:endParaRPr lang="en-US"/>
          </a:p>
        </p:txBody>
      </p:sp>
    </p:spTree>
    <p:extLst>
      <p:ext uri="{BB962C8B-B14F-4D97-AF65-F5344CB8AC3E}">
        <p14:creationId xmlns:p14="http://schemas.microsoft.com/office/powerpoint/2010/main" val="1992397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53</a:t>
            </a:fld>
            <a:endParaRPr lang="en-US"/>
          </a:p>
        </p:txBody>
      </p:sp>
    </p:spTree>
    <p:extLst>
      <p:ext uri="{BB962C8B-B14F-4D97-AF65-F5344CB8AC3E}">
        <p14:creationId xmlns:p14="http://schemas.microsoft.com/office/powerpoint/2010/main" val="1992397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54</a:t>
            </a:fld>
            <a:endParaRPr lang="en-US"/>
          </a:p>
        </p:txBody>
      </p:sp>
    </p:spTree>
    <p:extLst>
      <p:ext uri="{BB962C8B-B14F-4D97-AF65-F5344CB8AC3E}">
        <p14:creationId xmlns:p14="http://schemas.microsoft.com/office/powerpoint/2010/main" val="45775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55</a:t>
            </a:fld>
            <a:endParaRPr lang="en-US"/>
          </a:p>
        </p:txBody>
      </p:sp>
    </p:spTree>
    <p:extLst>
      <p:ext uri="{BB962C8B-B14F-4D97-AF65-F5344CB8AC3E}">
        <p14:creationId xmlns:p14="http://schemas.microsoft.com/office/powerpoint/2010/main" val="203774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a:t>
            </a:fld>
            <a:endParaRPr lang="en-US"/>
          </a:p>
        </p:txBody>
      </p:sp>
    </p:spTree>
    <p:extLst>
      <p:ext uri="{BB962C8B-B14F-4D97-AF65-F5344CB8AC3E}">
        <p14:creationId xmlns:p14="http://schemas.microsoft.com/office/powerpoint/2010/main" val="1884633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56</a:t>
            </a:fld>
            <a:endParaRPr lang="en-US"/>
          </a:p>
        </p:txBody>
      </p:sp>
    </p:spTree>
    <p:extLst>
      <p:ext uri="{BB962C8B-B14F-4D97-AF65-F5344CB8AC3E}">
        <p14:creationId xmlns:p14="http://schemas.microsoft.com/office/powerpoint/2010/main" val="1517617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57</a:t>
            </a:fld>
            <a:endParaRPr lang="en-US"/>
          </a:p>
        </p:txBody>
      </p:sp>
    </p:spTree>
    <p:extLst>
      <p:ext uri="{BB962C8B-B14F-4D97-AF65-F5344CB8AC3E}">
        <p14:creationId xmlns:p14="http://schemas.microsoft.com/office/powerpoint/2010/main" val="42528251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58</a:t>
            </a:fld>
            <a:endParaRPr lang="en-US"/>
          </a:p>
        </p:txBody>
      </p:sp>
    </p:spTree>
    <p:extLst>
      <p:ext uri="{BB962C8B-B14F-4D97-AF65-F5344CB8AC3E}">
        <p14:creationId xmlns:p14="http://schemas.microsoft.com/office/powerpoint/2010/main" val="14744516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59</a:t>
            </a:fld>
            <a:endParaRPr lang="en-US"/>
          </a:p>
        </p:txBody>
      </p:sp>
    </p:spTree>
    <p:extLst>
      <p:ext uri="{BB962C8B-B14F-4D97-AF65-F5344CB8AC3E}">
        <p14:creationId xmlns:p14="http://schemas.microsoft.com/office/powerpoint/2010/main" val="25599437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https://git-scm.com/book/en/v2/Git-Branching-Rebasing</a:t>
            </a:r>
          </a:p>
          <a:p>
            <a:r>
              <a:rPr lang="en-US" dirty="0" smtClean="0"/>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60</a:t>
            </a:fld>
            <a:endParaRPr lang="en-US"/>
          </a:p>
        </p:txBody>
      </p:sp>
    </p:spTree>
    <p:extLst>
      <p:ext uri="{BB962C8B-B14F-4D97-AF65-F5344CB8AC3E}">
        <p14:creationId xmlns:p14="http://schemas.microsoft.com/office/powerpoint/2010/main" val="24717733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61</a:t>
            </a:fld>
            <a:endParaRPr lang="en-US"/>
          </a:p>
        </p:txBody>
      </p:sp>
    </p:spTree>
    <p:extLst>
      <p:ext uri="{BB962C8B-B14F-4D97-AF65-F5344CB8AC3E}">
        <p14:creationId xmlns:p14="http://schemas.microsoft.com/office/powerpoint/2010/main" val="2338716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62</a:t>
            </a:fld>
            <a:endParaRPr lang="en-US"/>
          </a:p>
        </p:txBody>
      </p:sp>
    </p:spTree>
    <p:extLst>
      <p:ext uri="{BB962C8B-B14F-4D97-AF65-F5344CB8AC3E}">
        <p14:creationId xmlns:p14="http://schemas.microsoft.com/office/powerpoint/2010/main" val="1200642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63</a:t>
            </a:fld>
            <a:endParaRPr lang="en-US"/>
          </a:p>
        </p:txBody>
      </p:sp>
    </p:spTree>
    <p:extLst>
      <p:ext uri="{BB962C8B-B14F-4D97-AF65-F5344CB8AC3E}">
        <p14:creationId xmlns:p14="http://schemas.microsoft.com/office/powerpoint/2010/main" val="818761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64</a:t>
            </a:fld>
            <a:endParaRPr lang="en-US"/>
          </a:p>
        </p:txBody>
      </p:sp>
    </p:spTree>
    <p:extLst>
      <p:ext uri="{BB962C8B-B14F-4D97-AF65-F5344CB8AC3E}">
        <p14:creationId xmlns:p14="http://schemas.microsoft.com/office/powerpoint/2010/main" val="2061886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65</a:t>
            </a:fld>
            <a:endParaRPr lang="en-US"/>
          </a:p>
        </p:txBody>
      </p:sp>
    </p:spTree>
    <p:extLst>
      <p:ext uri="{BB962C8B-B14F-4D97-AF65-F5344CB8AC3E}">
        <p14:creationId xmlns:p14="http://schemas.microsoft.com/office/powerpoint/2010/main" val="160204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Most other systems store information as a list of file-based changes. These systems (CVS, Subversion, Perforce, Bazaar, and so on) think of the information they keep as a set of files and the changes made to each file over time.</a:t>
            </a:r>
          </a:p>
          <a:p>
            <a:endParaRPr lang="en-US" dirty="0" smtClean="0"/>
          </a:p>
          <a:p>
            <a:r>
              <a:rPr lang="en-US" dirty="0" err="1" smtClean="0"/>
              <a:t>Git</a:t>
            </a:r>
            <a:r>
              <a:rPr lang="en-US" dirty="0" smtClean="0"/>
              <a:t> doesn’t think of or store its data this way. Instead, </a:t>
            </a:r>
            <a:r>
              <a:rPr lang="en-US" dirty="0" err="1" smtClean="0"/>
              <a:t>Git</a:t>
            </a:r>
            <a:r>
              <a:rPr lang="en-US" dirty="0" smtClean="0"/>
              <a:t> thinks of its data more like a set of snapshots of a miniature </a:t>
            </a:r>
            <a:r>
              <a:rPr lang="en-US" dirty="0" err="1" smtClean="0"/>
              <a:t>filesystem</a:t>
            </a:r>
            <a:r>
              <a:rPr lang="en-US" dirty="0" smtClean="0"/>
              <a:t>. Every time you commit, or save the state of your project in </a:t>
            </a:r>
            <a:r>
              <a:rPr lang="en-US" dirty="0" err="1" smtClean="0"/>
              <a:t>Git</a:t>
            </a:r>
            <a:r>
              <a:rPr lang="en-US" dirty="0" smtClean="0"/>
              <a:t>, it basically takes a picture of what all your files look like at that moment and stores a reference to that snapshot. To be efficient, if files have not changed, </a:t>
            </a:r>
            <a:r>
              <a:rPr lang="en-US" dirty="0" err="1" smtClean="0"/>
              <a:t>Git</a:t>
            </a:r>
            <a:r>
              <a:rPr lang="en-US" dirty="0" smtClean="0"/>
              <a:t> doesn’t store the file again, just a link to the previous identical file it has already stored. </a:t>
            </a:r>
            <a:r>
              <a:rPr lang="en-US" dirty="0" err="1" smtClean="0"/>
              <a:t>Git</a:t>
            </a:r>
            <a:r>
              <a:rPr lang="en-US" dirty="0" smtClean="0"/>
              <a:t> thinks about its data more like a </a:t>
            </a:r>
            <a:r>
              <a:rPr lang="en-US" b="1" dirty="0" smtClean="0"/>
              <a:t>stream of snapshots</a:t>
            </a:r>
            <a:r>
              <a:rPr lang="en-US" dirty="0" smtClean="0"/>
              <a:t>.</a:t>
            </a:r>
          </a:p>
          <a:p>
            <a:endParaRPr lang="en-US" dirty="0" smtClean="0"/>
          </a:p>
          <a:p>
            <a:r>
              <a:rPr lang="en-US" dirty="0" smtClean="0"/>
              <a:t>GIT</a:t>
            </a:r>
            <a:r>
              <a:rPr lang="en-US" baseline="0" dirty="0" smtClean="0"/>
              <a:t> care about the whole project, CVS just focus on changes in file</a:t>
            </a:r>
            <a:endParaRPr lang="en-US" dirty="0" smtClean="0"/>
          </a:p>
          <a:p>
            <a:r>
              <a:rPr lang="en-US" dirty="0" smtClean="0"/>
              <a:t>http://stackoverflow.com/questions/802573/difference-between-git-and-cvs</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7</a:t>
            </a:fld>
            <a:endParaRPr lang="en-US"/>
          </a:p>
        </p:txBody>
      </p:sp>
    </p:spTree>
    <p:extLst>
      <p:ext uri="{BB962C8B-B14F-4D97-AF65-F5344CB8AC3E}">
        <p14:creationId xmlns:p14="http://schemas.microsoft.com/office/powerpoint/2010/main" val="22274374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turns out that in addition to the commit SHA-1 checksum, </a:t>
            </a:r>
            <a:r>
              <a:rPr lang="en-US" dirty="0" err="1" smtClean="0"/>
              <a:t>Git</a:t>
            </a:r>
            <a:r>
              <a:rPr lang="en-US" dirty="0" smtClean="0"/>
              <a:t> also calculates a checksum that is based just on the patch introduced with the commit. This is called a “patch-id”.</a:t>
            </a:r>
          </a:p>
          <a:p>
            <a:r>
              <a:rPr lang="en-US" dirty="0" smtClean="0"/>
              <a:t>If you pull down work that was rewritten and rebase it on top of the new commits from your partner, </a:t>
            </a:r>
            <a:r>
              <a:rPr lang="en-US" dirty="0" err="1" smtClean="0"/>
              <a:t>Git</a:t>
            </a:r>
            <a:r>
              <a:rPr lang="en-US" dirty="0" smtClean="0"/>
              <a:t> can often successfully figure out what is uniquely yours and apply them back on top of the new branch.</a:t>
            </a:r>
          </a:p>
          <a:p>
            <a:r>
              <a:rPr lang="en-US" dirty="0" smtClean="0"/>
              <a:t>For instance, in the previous scenario, if instead of doing a merge when we’re at </a:t>
            </a:r>
            <a:r>
              <a:rPr lang="en-US" dirty="0" smtClean="0">
                <a:hlinkClick r:id="rId3"/>
              </a:rPr>
              <a:t>Figure 3-38</a:t>
            </a:r>
            <a:r>
              <a:rPr lang="en-US" dirty="0" smtClean="0"/>
              <a:t> we run </a:t>
            </a:r>
            <a:r>
              <a:rPr lang="en-US" dirty="0" err="1" smtClean="0"/>
              <a:t>git</a:t>
            </a:r>
            <a:r>
              <a:rPr lang="en-US" dirty="0" smtClean="0"/>
              <a:t> rebase </a:t>
            </a:r>
            <a:r>
              <a:rPr lang="en-US" dirty="0" err="1" smtClean="0"/>
              <a:t>teamone</a:t>
            </a:r>
            <a:r>
              <a:rPr lang="en-US" dirty="0" smtClean="0"/>
              <a:t>/master, </a:t>
            </a:r>
            <a:r>
              <a:rPr lang="en-US" dirty="0" err="1" smtClean="0"/>
              <a:t>Git</a:t>
            </a:r>
            <a:r>
              <a:rPr lang="en-US" dirty="0" smtClean="0"/>
              <a:t> will:</a:t>
            </a:r>
          </a:p>
          <a:p>
            <a:r>
              <a:rPr lang="en-US" dirty="0" smtClean="0"/>
              <a:t>Determine what work is unique to our branch (C2, C3, C4, C6, C7)</a:t>
            </a:r>
          </a:p>
          <a:p>
            <a:r>
              <a:rPr lang="en-US" dirty="0" smtClean="0"/>
              <a:t>Determine which are not merge commits (C2, C3, C4)</a:t>
            </a:r>
          </a:p>
          <a:p>
            <a:r>
              <a:rPr lang="en-US" dirty="0" smtClean="0"/>
              <a:t>Determine which have not been rewritten into the target branch (just C2 and C3, since C4 is the same patch as C4')</a:t>
            </a:r>
          </a:p>
          <a:p>
            <a:r>
              <a:rPr lang="en-US" dirty="0" smtClean="0"/>
              <a:t>Apply those commits to the top of </a:t>
            </a:r>
            <a:r>
              <a:rPr lang="en-US" dirty="0" err="1" smtClean="0"/>
              <a:t>teamone</a:t>
            </a:r>
            <a:r>
              <a:rPr lang="en-US" dirty="0" smtClean="0"/>
              <a:t>/master</a:t>
            </a:r>
          </a:p>
          <a:p>
            <a:endParaRPr lang="en-US" dirty="0" smtClean="0"/>
          </a:p>
          <a:p>
            <a:r>
              <a:rPr lang="en-US" dirty="0" smtClean="0"/>
              <a:t>This only works if C4 and C4' that your partner made are almost exactly the same patch. Otherwise the rebase won’t be able to tell that it’s a duplicate and will add another C4-like patch (which will probably fail to apply cleanly, since the changes would already be at least somewhat there).</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66</a:t>
            </a:fld>
            <a:endParaRPr lang="en-US"/>
          </a:p>
        </p:txBody>
      </p:sp>
    </p:spTree>
    <p:extLst>
      <p:ext uri="{BB962C8B-B14F-4D97-AF65-F5344CB8AC3E}">
        <p14:creationId xmlns:p14="http://schemas.microsoft.com/office/powerpoint/2010/main" val="12027382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Rebase local changes to clean</a:t>
            </a:r>
            <a:r>
              <a:rPr lang="en-US" baseline="0" dirty="0" smtClean="0"/>
              <a:t> up history</a:t>
            </a:r>
          </a:p>
          <a:p>
            <a:r>
              <a:rPr lang="en-US" baseline="0" dirty="0" smtClean="0"/>
              <a:t>Merge when take actions on remote server</a:t>
            </a:r>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67</a:t>
            </a:fld>
            <a:endParaRPr lang="en-US"/>
          </a:p>
        </p:txBody>
      </p:sp>
    </p:spTree>
    <p:extLst>
      <p:ext uri="{BB962C8B-B14F-4D97-AF65-F5344CB8AC3E}">
        <p14:creationId xmlns:p14="http://schemas.microsoft.com/office/powerpoint/2010/main" val="3332850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68</a:t>
            </a:fld>
            <a:endParaRPr lang="en-US"/>
          </a:p>
        </p:txBody>
      </p:sp>
    </p:spTree>
    <p:extLst>
      <p:ext uri="{BB962C8B-B14F-4D97-AF65-F5344CB8AC3E}">
        <p14:creationId xmlns:p14="http://schemas.microsoft.com/office/powerpoint/2010/main" val="2792318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69</a:t>
            </a:fld>
            <a:endParaRPr lang="en-US"/>
          </a:p>
        </p:txBody>
      </p:sp>
    </p:spTree>
    <p:extLst>
      <p:ext uri="{BB962C8B-B14F-4D97-AF65-F5344CB8AC3E}">
        <p14:creationId xmlns:p14="http://schemas.microsoft.com/office/powerpoint/2010/main" val="21879144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70</a:t>
            </a:fld>
            <a:endParaRPr lang="en-US"/>
          </a:p>
        </p:txBody>
      </p:sp>
    </p:spTree>
    <p:extLst>
      <p:ext uri="{BB962C8B-B14F-4D97-AF65-F5344CB8AC3E}">
        <p14:creationId xmlns:p14="http://schemas.microsoft.com/office/powerpoint/2010/main" val="404451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71</a:t>
            </a:fld>
            <a:endParaRPr lang="en-US"/>
          </a:p>
        </p:txBody>
      </p:sp>
    </p:spTree>
    <p:extLst>
      <p:ext uri="{BB962C8B-B14F-4D97-AF65-F5344CB8AC3E}">
        <p14:creationId xmlns:p14="http://schemas.microsoft.com/office/powerpoint/2010/main" val="910767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73</a:t>
            </a:fld>
            <a:endParaRPr lang="en-US"/>
          </a:p>
        </p:txBody>
      </p:sp>
    </p:spTree>
    <p:extLst>
      <p:ext uri="{BB962C8B-B14F-4D97-AF65-F5344CB8AC3E}">
        <p14:creationId xmlns:p14="http://schemas.microsoft.com/office/powerpoint/2010/main" val="2011631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74</a:t>
            </a:fld>
            <a:endParaRPr lang="en-US"/>
          </a:p>
        </p:txBody>
      </p:sp>
    </p:spTree>
    <p:extLst>
      <p:ext uri="{BB962C8B-B14F-4D97-AF65-F5344CB8AC3E}">
        <p14:creationId xmlns:p14="http://schemas.microsoft.com/office/powerpoint/2010/main" val="28281414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75</a:t>
            </a:fld>
            <a:endParaRPr lang="en-US"/>
          </a:p>
        </p:txBody>
      </p:sp>
    </p:spTree>
    <p:extLst>
      <p:ext uri="{BB962C8B-B14F-4D97-AF65-F5344CB8AC3E}">
        <p14:creationId xmlns:p14="http://schemas.microsoft.com/office/powerpoint/2010/main" val="20116317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http://schacon.github.io/git/git-rev-parse#_specifying_revisions</a:t>
            </a:r>
          </a:p>
          <a:p>
            <a:endParaRPr lang="en-US" i="1" dirty="0" smtClean="0"/>
          </a:p>
          <a:p>
            <a:r>
              <a:rPr lang="en-US" i="1" dirty="0" smtClean="0"/>
              <a:t>&lt;rev&gt;^</a:t>
            </a:r>
            <a:r>
              <a:rPr lang="en-US" dirty="0" smtClean="0"/>
              <a:t>, e.g. </a:t>
            </a:r>
            <a:r>
              <a:rPr lang="en-US" i="1" dirty="0" smtClean="0"/>
              <a:t>HEAD^, v1.5.1^0</a:t>
            </a:r>
            <a:r>
              <a:rPr lang="en-US" dirty="0" smtClean="0"/>
              <a:t> A suffix </a:t>
            </a:r>
            <a:r>
              <a:rPr lang="en-US" i="1" dirty="0" smtClean="0"/>
              <a:t>^</a:t>
            </a:r>
            <a:r>
              <a:rPr lang="en-US" dirty="0" smtClean="0"/>
              <a:t> to a revision parameter means the first parent of that commit object. </a:t>
            </a:r>
            <a:r>
              <a:rPr lang="en-US" i="1" dirty="0" smtClean="0"/>
              <a:t>^&lt;n&gt;</a:t>
            </a:r>
            <a:r>
              <a:rPr lang="en-US" dirty="0" smtClean="0"/>
              <a:t> means the &lt;n&gt;</a:t>
            </a:r>
            <a:r>
              <a:rPr lang="en-US" dirty="0" err="1" smtClean="0"/>
              <a:t>th</a:t>
            </a:r>
            <a:r>
              <a:rPr lang="en-US" dirty="0" smtClean="0"/>
              <a:t> parent (i.e. </a:t>
            </a:r>
            <a:r>
              <a:rPr lang="en-US" i="1" dirty="0" smtClean="0"/>
              <a:t>&lt;rev&gt;^</a:t>
            </a:r>
            <a:r>
              <a:rPr lang="en-US" dirty="0" smtClean="0"/>
              <a:t> is equivalent to </a:t>
            </a:r>
            <a:r>
              <a:rPr lang="en-US" i="1" dirty="0" smtClean="0"/>
              <a:t>&lt;rev&gt;^1</a:t>
            </a:r>
            <a:r>
              <a:rPr lang="en-US" dirty="0" smtClean="0"/>
              <a:t>). As a special rule, </a:t>
            </a:r>
            <a:r>
              <a:rPr lang="en-US" i="1" dirty="0" smtClean="0"/>
              <a:t>&lt;rev&gt;^0</a:t>
            </a:r>
            <a:r>
              <a:rPr lang="en-US" dirty="0" smtClean="0"/>
              <a:t> means the commit itself and is used when </a:t>
            </a:r>
            <a:r>
              <a:rPr lang="en-US" i="1" dirty="0" smtClean="0"/>
              <a:t>&lt;rev&gt;</a:t>
            </a:r>
            <a:r>
              <a:rPr lang="en-US" dirty="0" smtClean="0"/>
              <a:t> is the object name of a tag object that refers to a commit object. </a:t>
            </a:r>
          </a:p>
          <a:p>
            <a:r>
              <a:rPr lang="en-US" i="1" dirty="0" smtClean="0"/>
              <a:t>&lt;rev&gt;~&lt;n&gt;</a:t>
            </a:r>
            <a:r>
              <a:rPr lang="en-US" dirty="0" smtClean="0"/>
              <a:t>, e.g. </a:t>
            </a:r>
            <a:r>
              <a:rPr lang="en-US" i="1" dirty="0" smtClean="0"/>
              <a:t>master~3</a:t>
            </a:r>
            <a:r>
              <a:rPr lang="en-US" dirty="0" smtClean="0"/>
              <a:t> A suffix </a:t>
            </a:r>
            <a:r>
              <a:rPr lang="en-US" i="1" dirty="0" smtClean="0"/>
              <a:t>~&lt;n&gt;</a:t>
            </a:r>
            <a:r>
              <a:rPr lang="en-US" dirty="0" smtClean="0"/>
              <a:t> to a revision parameter means the commit object that is the &lt;n&gt;</a:t>
            </a:r>
            <a:r>
              <a:rPr lang="en-US" dirty="0" err="1" smtClean="0"/>
              <a:t>th</a:t>
            </a:r>
            <a:r>
              <a:rPr lang="en-US" dirty="0" smtClean="0"/>
              <a:t> generation grand-parent of the named commit object, following only the first parents. I.e. </a:t>
            </a:r>
            <a:r>
              <a:rPr lang="en-US" i="1" dirty="0" smtClean="0"/>
              <a:t>&lt;rev&gt;~3</a:t>
            </a:r>
            <a:r>
              <a:rPr lang="en-US" dirty="0" smtClean="0"/>
              <a:t> is equivalent to </a:t>
            </a:r>
            <a:r>
              <a:rPr lang="en-US" i="1" dirty="0" smtClean="0"/>
              <a:t>&lt;rev&gt;^^^</a:t>
            </a:r>
            <a:r>
              <a:rPr lang="en-US" dirty="0" smtClean="0"/>
              <a:t> which is equivalent to </a:t>
            </a:r>
            <a:r>
              <a:rPr lang="en-US" i="1" dirty="0" smtClean="0"/>
              <a:t>&lt;rev&gt;^1^1^1</a:t>
            </a:r>
            <a:r>
              <a:rPr lang="en-US" dirty="0" smtClean="0"/>
              <a:t>. See below for an illustration of the usage of this form. </a:t>
            </a:r>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76</a:t>
            </a:fld>
            <a:endParaRPr lang="en-US"/>
          </a:p>
        </p:txBody>
      </p:sp>
    </p:spTree>
    <p:extLst>
      <p:ext uri="{BB962C8B-B14F-4D97-AF65-F5344CB8AC3E}">
        <p14:creationId xmlns:p14="http://schemas.microsoft.com/office/powerpoint/2010/main" val="424887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8</a:t>
            </a:fld>
            <a:endParaRPr lang="en-US"/>
          </a:p>
        </p:txBody>
      </p:sp>
    </p:spTree>
    <p:extLst>
      <p:ext uri="{BB962C8B-B14F-4D97-AF65-F5344CB8AC3E}">
        <p14:creationId xmlns:p14="http://schemas.microsoft.com/office/powerpoint/2010/main" val="2957031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Committed means that the data is safely stored in your local database. Modified means that you have changed the file but have not committed it to your database yet. Staged means that you have marked a modified file in its current version to go into your next commit snapshot, it</a:t>
            </a:r>
            <a:r>
              <a:rPr lang="en-US" baseline="0" dirty="0" smtClean="0"/>
              <a:t> is still in the working directory</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basic </a:t>
            </a:r>
            <a:r>
              <a:rPr lang="en-US" dirty="0" err="1" smtClean="0"/>
              <a:t>Git</a:t>
            </a:r>
            <a:r>
              <a:rPr lang="en-US" dirty="0" smtClean="0"/>
              <a:t> workflow goes something like this:</a:t>
            </a:r>
          </a:p>
          <a:p>
            <a:endParaRPr lang="en-US" dirty="0" smtClean="0"/>
          </a:p>
          <a:p>
            <a:r>
              <a:rPr lang="en-US" dirty="0" smtClean="0"/>
              <a:t>You modify files in your working directory.</a:t>
            </a:r>
          </a:p>
          <a:p>
            <a:r>
              <a:rPr lang="en-US" dirty="0" smtClean="0"/>
              <a:t>You stage the files, adding snapshots of them to your staging area.</a:t>
            </a:r>
          </a:p>
          <a:p>
            <a:r>
              <a:rPr lang="en-US" dirty="0" smtClean="0"/>
              <a:t>You do a commit, which takes the files as they are in the staging area and stores that snapshot permanently to your </a:t>
            </a:r>
            <a:r>
              <a:rPr lang="en-US" dirty="0" err="1" smtClean="0"/>
              <a:t>Git</a:t>
            </a:r>
            <a:r>
              <a:rPr lang="en-US" dirty="0" smtClean="0"/>
              <a:t> directory.</a:t>
            </a:r>
          </a:p>
          <a:p>
            <a:endParaRPr lang="en-US" dirty="0" smtClean="0"/>
          </a:p>
          <a:p>
            <a:r>
              <a:rPr lang="fi-FI" b="1" i="1" dirty="0" smtClean="0"/>
              <a:t>Git Directory</a:t>
            </a:r>
          </a:p>
          <a:p>
            <a:pPr lvl="1"/>
            <a:r>
              <a:rPr lang="en-US" dirty="0" smtClean="0">
                <a:solidFill>
                  <a:schemeClr val="tx1">
                    <a:lumMod val="75000"/>
                    <a:lumOff val="25000"/>
                  </a:schemeClr>
                </a:solidFill>
              </a:rPr>
              <a:t>The .</a:t>
            </a:r>
            <a:r>
              <a:rPr lang="en-US" dirty="0" err="1" smtClean="0">
                <a:solidFill>
                  <a:schemeClr val="tx1">
                    <a:lumMod val="75000"/>
                    <a:lumOff val="25000"/>
                  </a:schemeClr>
                </a:solidFill>
              </a:rPr>
              <a:t>git</a:t>
            </a:r>
            <a:r>
              <a:rPr lang="en-US" dirty="0" smtClean="0">
                <a:solidFill>
                  <a:schemeClr val="tx1">
                    <a:lumMod val="75000"/>
                    <a:lumOff val="25000"/>
                  </a:schemeClr>
                </a:solidFill>
              </a:rPr>
              <a:t> directory that holds all information in the repository</a:t>
            </a:r>
          </a:p>
          <a:p>
            <a:pPr lvl="1"/>
            <a:r>
              <a:rPr lang="en-US" dirty="0" smtClean="0">
                <a:solidFill>
                  <a:schemeClr val="tx1">
                    <a:lumMod val="75000"/>
                    <a:lumOff val="25000"/>
                  </a:schemeClr>
                </a:solidFill>
              </a:rPr>
              <a:t>Hidden from view</a:t>
            </a:r>
            <a:endParaRPr lang="fi-FI" dirty="0" smtClean="0">
              <a:solidFill>
                <a:schemeClr val="tx1">
                  <a:lumMod val="75000"/>
                  <a:lumOff val="25000"/>
                </a:schemeClr>
              </a:solidFill>
            </a:endParaRPr>
          </a:p>
          <a:p>
            <a:r>
              <a:rPr lang="fi-FI" b="1" i="1" dirty="0" smtClean="0"/>
              <a:t>Working directory</a:t>
            </a:r>
          </a:p>
          <a:p>
            <a:pPr lvl="1"/>
            <a:r>
              <a:rPr lang="en-US" dirty="0" smtClean="0">
                <a:solidFill>
                  <a:schemeClr val="tx1">
                    <a:lumMod val="75000"/>
                    <a:lumOff val="25000"/>
                  </a:schemeClr>
                </a:solidFill>
              </a:rPr>
              <a:t>The directory in which .</a:t>
            </a:r>
            <a:r>
              <a:rPr lang="en-US" dirty="0" err="1" smtClean="0">
                <a:solidFill>
                  <a:schemeClr val="tx1">
                    <a:lumMod val="75000"/>
                    <a:lumOff val="25000"/>
                  </a:schemeClr>
                </a:solidFill>
              </a:rPr>
              <a:t>git</a:t>
            </a:r>
            <a:r>
              <a:rPr lang="en-US" dirty="0" smtClean="0">
                <a:solidFill>
                  <a:schemeClr val="tx1">
                    <a:lumMod val="75000"/>
                    <a:lumOff val="25000"/>
                  </a:schemeClr>
                </a:solidFill>
              </a:rPr>
              <a:t> resides</a:t>
            </a:r>
          </a:p>
          <a:p>
            <a:pPr lvl="1"/>
            <a:r>
              <a:rPr lang="en-US" dirty="0" smtClean="0">
                <a:solidFill>
                  <a:schemeClr val="tx1">
                    <a:lumMod val="75000"/>
                    <a:lumOff val="25000"/>
                  </a:schemeClr>
                </a:solidFill>
              </a:rPr>
              <a:t>Contains a "snapshot" of the repository</a:t>
            </a:r>
          </a:p>
          <a:p>
            <a:pPr lvl="1"/>
            <a:r>
              <a:rPr lang="en-US" dirty="0" smtClean="0">
                <a:solidFill>
                  <a:schemeClr val="tx1">
                    <a:lumMod val="75000"/>
                    <a:lumOff val="25000"/>
                  </a:schemeClr>
                </a:solidFill>
              </a:rPr>
              <a:t>Will be changed constantly </a:t>
            </a:r>
            <a:r>
              <a:rPr lang="en-US" dirty="0" err="1" smtClean="0">
                <a:solidFill>
                  <a:schemeClr val="tx1">
                    <a:lumMod val="75000"/>
                    <a:lumOff val="25000"/>
                  </a:schemeClr>
                </a:solidFill>
              </a:rPr>
              <a:t>eg</a:t>
            </a:r>
            <a:r>
              <a:rPr lang="en-US" dirty="0" smtClean="0">
                <a:solidFill>
                  <a:schemeClr val="tx1">
                    <a:lumMod val="75000"/>
                    <a:lumOff val="25000"/>
                  </a:schemeClr>
                </a:solidFill>
              </a:rPr>
              <a:t>. when reverting or branching</a:t>
            </a:r>
          </a:p>
          <a:p>
            <a:pPr lvl="1"/>
            <a:r>
              <a:rPr lang="en-US" dirty="0" smtClean="0">
                <a:solidFill>
                  <a:schemeClr val="tx1">
                    <a:lumMod val="75000"/>
                    <a:lumOff val="25000"/>
                  </a:schemeClr>
                </a:solidFill>
              </a:rPr>
              <a:t>Your changes will be made to this directory</a:t>
            </a:r>
          </a:p>
          <a:p>
            <a:r>
              <a:rPr lang="en-US" b="1" i="1" dirty="0" smtClean="0"/>
              <a:t>Index (staged)</a:t>
            </a:r>
          </a:p>
          <a:p>
            <a:pPr lvl="1"/>
            <a:r>
              <a:rPr lang="en-US" dirty="0" smtClean="0">
                <a:solidFill>
                  <a:schemeClr val="tx1">
                    <a:lumMod val="75000"/>
                    <a:lumOff val="25000"/>
                  </a:schemeClr>
                </a:solidFill>
              </a:rPr>
              <a:t>Changes have to be added to the index from the working directory in order to be saved into a commit</a:t>
            </a:r>
          </a:p>
          <a:p>
            <a:pPr lvl="1"/>
            <a:r>
              <a:rPr lang="en-US" dirty="0" smtClean="0">
                <a:solidFill>
                  <a:schemeClr val="tx1">
                    <a:lumMod val="75000"/>
                    <a:lumOff val="25000"/>
                  </a:schemeClr>
                </a:solidFill>
              </a:rPr>
              <a:t>Could be thought of as a “loading bay” for commits</a:t>
            </a:r>
          </a:p>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9</a:t>
            </a:fld>
            <a:endParaRPr lang="en-US"/>
          </a:p>
        </p:txBody>
      </p:sp>
    </p:spTree>
    <p:extLst>
      <p:ext uri="{BB962C8B-B14F-4D97-AF65-F5344CB8AC3E}">
        <p14:creationId xmlns:p14="http://schemas.microsoft.com/office/powerpoint/2010/main" val="3931784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mtClean="0"/>
              <a:t>1</a:t>
            </a:r>
            <a:endParaRPr lang="en-US"/>
          </a:p>
        </p:txBody>
      </p:sp>
      <p:sp>
        <p:nvSpPr>
          <p:cNvPr id="5" name="Slide Number Placeholder 4"/>
          <p:cNvSpPr>
            <a:spLocks noGrp="1"/>
          </p:cNvSpPr>
          <p:nvPr>
            <p:ph type="sldNum" sz="quarter" idx="11"/>
          </p:nvPr>
        </p:nvSpPr>
        <p:spPr/>
        <p:txBody>
          <a:bodyPr/>
          <a:lstStyle/>
          <a:p>
            <a:fld id="{7AD1209D-8E40-4ECC-9D2A-09E5B101C455}" type="slidenum">
              <a:rPr lang="en-US" smtClean="0"/>
              <a:pPr/>
              <a:t>10</a:t>
            </a:fld>
            <a:endParaRPr lang="en-US"/>
          </a:p>
        </p:txBody>
      </p:sp>
    </p:spTree>
    <p:extLst>
      <p:ext uri="{BB962C8B-B14F-4D97-AF65-F5344CB8AC3E}">
        <p14:creationId xmlns:p14="http://schemas.microsoft.com/office/powerpoint/2010/main" val="3138425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76039" cy="6858000"/>
          </a:xfrm>
          <a:prstGeom prst="rect">
            <a:avLst/>
          </a:prstGeom>
        </p:spPr>
      </p:pic>
      <p:sp>
        <p:nvSpPr>
          <p:cNvPr id="16" name="Rectangle 15"/>
          <p:cNvSpPr/>
          <p:nvPr userDrawn="1"/>
        </p:nvSpPr>
        <p:spPr>
          <a:xfrm>
            <a:off x="-10727" y="4815575"/>
            <a:ext cx="9186765" cy="1603332"/>
          </a:xfrm>
          <a:prstGeom prst="rect">
            <a:avLst/>
          </a:prstGeom>
          <a:solidFill>
            <a:schemeClr val="bg1">
              <a:alpha val="65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Rectangle 16"/>
          <p:cNvSpPr/>
          <p:nvPr userDrawn="1"/>
        </p:nvSpPr>
        <p:spPr>
          <a:xfrm>
            <a:off x="-10726" y="-8710"/>
            <a:ext cx="9186765" cy="1048369"/>
          </a:xfrm>
          <a:prstGeom prst="rect">
            <a:avLst/>
          </a:prstGeom>
          <a:solidFill>
            <a:schemeClr val="bg1">
              <a:alpha val="80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p:cNvPicPr>
            <a:picLocks noChangeAspect="1"/>
          </p:cNvPicPr>
          <p:nvPr userDrawn="1"/>
        </p:nvPicPr>
        <p:blipFill>
          <a:blip r:embed="rId3" cstate="print"/>
          <a:stretch>
            <a:fillRect/>
          </a:stretch>
        </p:blipFill>
        <p:spPr>
          <a:xfrm>
            <a:off x="227584" y="150124"/>
            <a:ext cx="1359557" cy="634460"/>
          </a:xfrm>
          <a:prstGeom prst="rect">
            <a:avLst/>
          </a:prstGeom>
        </p:spPr>
      </p:pic>
      <p:sp>
        <p:nvSpPr>
          <p:cNvPr id="19" name="TextBox 18"/>
          <p:cNvSpPr txBox="1"/>
          <p:nvPr userDrawn="1"/>
        </p:nvSpPr>
        <p:spPr>
          <a:xfrm>
            <a:off x="1666082" y="345457"/>
            <a:ext cx="7545655" cy="461665"/>
          </a:xfrm>
          <a:prstGeom prst="rect">
            <a:avLst/>
          </a:prstGeom>
          <a:noFill/>
        </p:spPr>
        <p:txBody>
          <a:bodyPr wrap="none" rtlCol="0">
            <a:spAutoFit/>
          </a:bodyPr>
          <a:lstStyle/>
          <a:p>
            <a:r>
              <a:rPr lang="en-US" sz="2400" b="1" dirty="0" smtClean="0">
                <a:solidFill>
                  <a:srgbClr val="229DD8"/>
                </a:solidFill>
                <a:latin typeface="Century Gothic" panose="020B0502020202020204" pitchFamily="34" charset="0"/>
              </a:rPr>
              <a:t>YOUR QUALITY</a:t>
            </a:r>
            <a:r>
              <a:rPr lang="en-US" sz="2400" b="1" baseline="0" dirty="0" smtClean="0">
                <a:solidFill>
                  <a:srgbClr val="229DD8"/>
                </a:solidFill>
                <a:latin typeface="Century Gothic" panose="020B0502020202020204" pitchFamily="34" charset="0"/>
              </a:rPr>
              <a:t> PARNER FOR SOFTWARE SOLUTIONS</a:t>
            </a:r>
            <a:endParaRPr lang="en-US" sz="2400" b="1" dirty="0">
              <a:solidFill>
                <a:srgbClr val="229DD8"/>
              </a:solidFill>
              <a:latin typeface="Century Gothic" panose="020B0502020202020204" pitchFamily="34" charset="0"/>
            </a:endParaRPr>
          </a:p>
        </p:txBody>
      </p:sp>
      <p:sp>
        <p:nvSpPr>
          <p:cNvPr id="20" name="Rectangle 19"/>
          <p:cNvSpPr/>
          <p:nvPr userDrawn="1"/>
        </p:nvSpPr>
        <p:spPr>
          <a:xfrm>
            <a:off x="-10726" y="6418907"/>
            <a:ext cx="9186765" cy="439093"/>
          </a:xfrm>
          <a:prstGeom prst="rect">
            <a:avLst/>
          </a:prstGeom>
          <a:solidFill>
            <a:srgbClr val="24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9DD8"/>
              </a:solidFill>
            </a:endParaRPr>
          </a:p>
        </p:txBody>
      </p:sp>
      <p:sp>
        <p:nvSpPr>
          <p:cNvPr id="21" name="TextBox 20"/>
          <p:cNvSpPr txBox="1"/>
          <p:nvPr userDrawn="1"/>
        </p:nvSpPr>
        <p:spPr>
          <a:xfrm>
            <a:off x="6636810" y="6459288"/>
            <a:ext cx="2883260" cy="338554"/>
          </a:xfrm>
          <a:prstGeom prst="rect">
            <a:avLst/>
          </a:prstGeom>
          <a:noFill/>
        </p:spPr>
        <p:txBody>
          <a:bodyPr wrap="square" rtlCol="0">
            <a:spAutoFit/>
          </a:bodyPr>
          <a:lstStyle/>
          <a:p>
            <a:r>
              <a:rPr lang="en-US" sz="1600" dirty="0" smtClean="0">
                <a:solidFill>
                  <a:schemeClr val="bg1"/>
                </a:solidFill>
                <a:latin typeface="Century Gothic" panose="020B0502020202020204" pitchFamily="34" charset="0"/>
                <a:cs typeface="Arial" panose="020B0604020202020204" pitchFamily="34" charset="0"/>
              </a:rPr>
              <a:t>www.tmasolutions.com</a:t>
            </a:r>
            <a:endParaRPr lang="en-US" sz="1600" dirty="0">
              <a:solidFill>
                <a:schemeClr val="bg1"/>
              </a:solidFill>
              <a:latin typeface="Century Gothic" panose="020B0502020202020204" pitchFamily="34" charset="0"/>
              <a:cs typeface="Arial" panose="020B0604020202020204" pitchFamily="34" charset="0"/>
            </a:endParaRPr>
          </a:p>
        </p:txBody>
      </p:sp>
      <p:sp>
        <p:nvSpPr>
          <p:cNvPr id="22" name="TextBox 21"/>
          <p:cNvSpPr txBox="1"/>
          <p:nvPr userDrawn="1"/>
        </p:nvSpPr>
        <p:spPr>
          <a:xfrm>
            <a:off x="87682" y="6466438"/>
            <a:ext cx="2883260" cy="338554"/>
          </a:xfrm>
          <a:prstGeom prst="rect">
            <a:avLst/>
          </a:prstGeom>
          <a:noFill/>
        </p:spPr>
        <p:txBody>
          <a:bodyPr wrap="square" rtlCol="0">
            <a:spAutoFit/>
          </a:bodyPr>
          <a:lstStyle/>
          <a:p>
            <a:r>
              <a:rPr lang="en-US" sz="1600" dirty="0" smtClean="0">
                <a:solidFill>
                  <a:schemeClr val="bg1"/>
                </a:solidFill>
                <a:latin typeface="Century Gothic" panose="020B0502020202020204" pitchFamily="34" charset="0"/>
                <a:cs typeface="Arial" panose="020B0604020202020204" pitchFamily="34" charset="0"/>
              </a:rPr>
              <a:t>TMA Solutions</a:t>
            </a:r>
            <a:endParaRPr lang="en-US" sz="1600" dirty="0">
              <a:solidFill>
                <a:schemeClr val="bg1"/>
              </a:solidFill>
              <a:latin typeface="Century Gothic" panose="020B0502020202020204" pitchFamily="34" charset="0"/>
              <a:cs typeface="Arial" panose="020B0604020202020204" pitchFamily="34" charset="0"/>
            </a:endParaRPr>
          </a:p>
        </p:txBody>
      </p:sp>
      <p:sp>
        <p:nvSpPr>
          <p:cNvPr id="2" name="Title 1"/>
          <p:cNvSpPr>
            <a:spLocks noGrp="1"/>
          </p:cNvSpPr>
          <p:nvPr>
            <p:ph type="ctrTitle"/>
          </p:nvPr>
        </p:nvSpPr>
        <p:spPr>
          <a:xfrm>
            <a:off x="628649" y="5004707"/>
            <a:ext cx="7772400" cy="612322"/>
          </a:xfrm>
        </p:spPr>
        <p:txBody>
          <a:bodyPr anchor="t">
            <a:normAutofit/>
          </a:bodyPr>
          <a:lstStyle>
            <a:lvl1pPr algn="ctr">
              <a:defRPr sz="4000" b="1">
                <a:solidFill>
                  <a:srgbClr val="249DD8"/>
                </a:solidFill>
                <a:latin typeface="Century Gothic" panose="020B0502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85849" y="5718305"/>
            <a:ext cx="6858000" cy="474215"/>
          </a:xfrm>
        </p:spPr>
        <p:txBody>
          <a:bodyPr>
            <a:noAutofit/>
          </a:bodyPr>
          <a:lstStyle>
            <a:lvl1pPr marL="0" indent="0" algn="ctr">
              <a:buNone/>
              <a:defRPr sz="3000">
                <a:solidFill>
                  <a:srgbClr val="249DD8"/>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EC8DF9D4-2602-4188-A8C0-9E23B528ED88}" type="datetime1">
              <a:rPr lang="en-US" smtClean="0"/>
              <a:pPr/>
              <a:t>5/26/2016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42218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10727" y="4815575"/>
            <a:ext cx="9186765" cy="1603332"/>
          </a:xfrm>
          <a:prstGeom prst="rect">
            <a:avLst/>
          </a:prstGeom>
          <a:solidFill>
            <a:schemeClr val="bg1">
              <a:alpha val="65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Rectangle 16"/>
          <p:cNvSpPr/>
          <p:nvPr userDrawn="1"/>
        </p:nvSpPr>
        <p:spPr>
          <a:xfrm>
            <a:off x="-10726" y="-8710"/>
            <a:ext cx="9186765" cy="1048369"/>
          </a:xfrm>
          <a:prstGeom prst="rect">
            <a:avLst/>
          </a:prstGeom>
          <a:solidFill>
            <a:schemeClr val="bg1">
              <a:alpha val="80000"/>
            </a:schemeClr>
          </a:solidFill>
          <a:ln>
            <a:noFill/>
          </a:ln>
          <a:effectLst>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p:cNvPicPr>
            <a:picLocks noChangeAspect="1"/>
          </p:cNvPicPr>
          <p:nvPr userDrawn="1"/>
        </p:nvPicPr>
        <p:blipFill>
          <a:blip r:embed="rId2" cstate="print"/>
          <a:stretch>
            <a:fillRect/>
          </a:stretch>
        </p:blipFill>
        <p:spPr>
          <a:xfrm>
            <a:off x="227584" y="150124"/>
            <a:ext cx="1359557" cy="634460"/>
          </a:xfrm>
          <a:prstGeom prst="rect">
            <a:avLst/>
          </a:prstGeom>
        </p:spPr>
      </p:pic>
      <p:sp>
        <p:nvSpPr>
          <p:cNvPr id="19" name="TextBox 18"/>
          <p:cNvSpPr txBox="1"/>
          <p:nvPr userDrawn="1"/>
        </p:nvSpPr>
        <p:spPr>
          <a:xfrm>
            <a:off x="1666082" y="345457"/>
            <a:ext cx="7545655" cy="461665"/>
          </a:xfrm>
          <a:prstGeom prst="rect">
            <a:avLst/>
          </a:prstGeom>
          <a:noFill/>
        </p:spPr>
        <p:txBody>
          <a:bodyPr wrap="none" rtlCol="0">
            <a:spAutoFit/>
          </a:bodyPr>
          <a:lstStyle/>
          <a:p>
            <a:r>
              <a:rPr lang="en-US" sz="2400" b="1" dirty="0" smtClean="0">
                <a:solidFill>
                  <a:srgbClr val="229DD8"/>
                </a:solidFill>
                <a:latin typeface="Century Gothic" panose="020B0502020202020204" pitchFamily="34" charset="0"/>
              </a:rPr>
              <a:t>YOUR QUALITY</a:t>
            </a:r>
            <a:r>
              <a:rPr lang="en-US" sz="2400" b="1" baseline="0" dirty="0" smtClean="0">
                <a:solidFill>
                  <a:srgbClr val="229DD8"/>
                </a:solidFill>
                <a:latin typeface="Century Gothic" panose="020B0502020202020204" pitchFamily="34" charset="0"/>
              </a:rPr>
              <a:t> PARNER FOR SOFTWARE SOLUTIONS</a:t>
            </a:r>
            <a:endParaRPr lang="en-US" sz="2400" b="1" dirty="0">
              <a:solidFill>
                <a:srgbClr val="229DD8"/>
              </a:solidFill>
              <a:latin typeface="Century Gothic" panose="020B0502020202020204" pitchFamily="34" charset="0"/>
            </a:endParaRPr>
          </a:p>
        </p:txBody>
      </p:sp>
      <p:sp>
        <p:nvSpPr>
          <p:cNvPr id="20" name="Rectangle 19"/>
          <p:cNvSpPr/>
          <p:nvPr userDrawn="1"/>
        </p:nvSpPr>
        <p:spPr>
          <a:xfrm>
            <a:off x="-10726" y="6418907"/>
            <a:ext cx="9186765" cy="439093"/>
          </a:xfrm>
          <a:prstGeom prst="rect">
            <a:avLst/>
          </a:prstGeom>
          <a:solidFill>
            <a:srgbClr val="24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29DD8"/>
              </a:solidFill>
            </a:endParaRPr>
          </a:p>
        </p:txBody>
      </p:sp>
      <p:sp>
        <p:nvSpPr>
          <p:cNvPr id="21" name="TextBox 20"/>
          <p:cNvSpPr txBox="1"/>
          <p:nvPr userDrawn="1"/>
        </p:nvSpPr>
        <p:spPr>
          <a:xfrm>
            <a:off x="6636810" y="6459288"/>
            <a:ext cx="2883260" cy="338554"/>
          </a:xfrm>
          <a:prstGeom prst="rect">
            <a:avLst/>
          </a:prstGeom>
          <a:noFill/>
        </p:spPr>
        <p:txBody>
          <a:bodyPr wrap="square" rtlCol="0">
            <a:spAutoFit/>
          </a:bodyPr>
          <a:lstStyle/>
          <a:p>
            <a:r>
              <a:rPr lang="en-US" sz="1600" dirty="0" smtClean="0">
                <a:solidFill>
                  <a:schemeClr val="bg1"/>
                </a:solidFill>
                <a:latin typeface="Century Gothic" panose="020B0502020202020204" pitchFamily="34" charset="0"/>
                <a:cs typeface="Arial" panose="020B0604020202020204" pitchFamily="34" charset="0"/>
              </a:rPr>
              <a:t>www.tmasolutions.com</a:t>
            </a:r>
            <a:endParaRPr lang="en-US" sz="1600" dirty="0">
              <a:solidFill>
                <a:schemeClr val="bg1"/>
              </a:solidFill>
              <a:latin typeface="Century Gothic" panose="020B0502020202020204" pitchFamily="34" charset="0"/>
              <a:cs typeface="Arial" panose="020B0604020202020204" pitchFamily="34" charset="0"/>
            </a:endParaRPr>
          </a:p>
        </p:txBody>
      </p:sp>
      <p:sp>
        <p:nvSpPr>
          <p:cNvPr id="22" name="TextBox 21"/>
          <p:cNvSpPr txBox="1"/>
          <p:nvPr userDrawn="1"/>
        </p:nvSpPr>
        <p:spPr>
          <a:xfrm>
            <a:off x="87682" y="6466438"/>
            <a:ext cx="2883260" cy="338554"/>
          </a:xfrm>
          <a:prstGeom prst="rect">
            <a:avLst/>
          </a:prstGeom>
          <a:noFill/>
        </p:spPr>
        <p:txBody>
          <a:bodyPr wrap="square" rtlCol="0">
            <a:spAutoFit/>
          </a:bodyPr>
          <a:lstStyle/>
          <a:p>
            <a:r>
              <a:rPr lang="en-US" sz="1600" dirty="0" smtClean="0">
                <a:solidFill>
                  <a:schemeClr val="bg1"/>
                </a:solidFill>
                <a:latin typeface="Century Gothic" panose="020B0502020202020204" pitchFamily="34" charset="0"/>
                <a:cs typeface="Arial" panose="020B0604020202020204" pitchFamily="34" charset="0"/>
              </a:rPr>
              <a:t>TMA Solutions</a:t>
            </a:r>
            <a:endParaRPr lang="en-US" sz="1600" dirty="0">
              <a:solidFill>
                <a:schemeClr val="bg1"/>
              </a:solidFill>
              <a:latin typeface="Century Gothic" panose="020B0502020202020204" pitchFamily="34" charset="0"/>
              <a:cs typeface="Arial" panose="020B0604020202020204" pitchFamily="34" charset="0"/>
            </a:endParaRPr>
          </a:p>
        </p:txBody>
      </p:sp>
      <p:sp>
        <p:nvSpPr>
          <p:cNvPr id="2" name="Title 1"/>
          <p:cNvSpPr>
            <a:spLocks noGrp="1"/>
          </p:cNvSpPr>
          <p:nvPr>
            <p:ph type="ctrTitle"/>
          </p:nvPr>
        </p:nvSpPr>
        <p:spPr>
          <a:xfrm>
            <a:off x="628649" y="5004707"/>
            <a:ext cx="7772400" cy="612322"/>
          </a:xfrm>
        </p:spPr>
        <p:txBody>
          <a:bodyPr anchor="t">
            <a:normAutofit/>
          </a:bodyPr>
          <a:lstStyle>
            <a:lvl1pPr algn="ctr">
              <a:defRPr sz="4000" b="1">
                <a:solidFill>
                  <a:srgbClr val="249DD8"/>
                </a:solidFill>
                <a:latin typeface="Century Gothic" panose="020B0502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85849" y="5718305"/>
            <a:ext cx="6858000" cy="474215"/>
          </a:xfrm>
        </p:spPr>
        <p:txBody>
          <a:bodyPr>
            <a:noAutofit/>
          </a:bodyPr>
          <a:lstStyle>
            <a:lvl1pPr marL="0" indent="0" algn="ctr">
              <a:buNone/>
              <a:defRPr sz="3000">
                <a:solidFill>
                  <a:srgbClr val="249DD8"/>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EC8DF9D4-2602-4188-A8C0-9E23B528ED88}" type="datetime1">
              <a:rPr lang="en-US" smtClean="0"/>
              <a:pPr/>
              <a:t>5/26/2016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422181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934" y="284715"/>
            <a:ext cx="8785902" cy="441082"/>
          </a:xfrm>
        </p:spPr>
        <p:txBody>
          <a:bodyPr anchor="t">
            <a:noAutofit/>
          </a:bodyPr>
          <a:lstStyle>
            <a:lvl1pPr algn="l">
              <a:defRPr sz="3300" b="1">
                <a:solidFill>
                  <a:srgbClr val="229DD8"/>
                </a:solidFill>
                <a:latin typeface="Century Gothic" panose="020B0502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8098" y="1249136"/>
            <a:ext cx="8785902" cy="4927827"/>
          </a:xfrm>
        </p:spPr>
        <p:txBody>
          <a:bodyPr/>
          <a:lstStyle>
            <a:lvl1pPr marL="449263" indent="-449263">
              <a:lnSpc>
                <a:spcPct val="150000"/>
              </a:lnSpc>
              <a:buClr>
                <a:srgbClr val="249DD8"/>
              </a:buClr>
              <a:buSzPct val="120000"/>
              <a:buFont typeface="Wingdings" panose="05000000000000000000" pitchFamily="2" charset="2"/>
              <a:buChar char="Ø"/>
              <a:defRPr sz="2400" b="1">
                <a:solidFill>
                  <a:schemeClr val="tx1">
                    <a:lumMod val="85000"/>
                    <a:lumOff val="15000"/>
                  </a:schemeClr>
                </a:solidFill>
                <a:latin typeface="Century Gothic" panose="020B0502020202020204" pitchFamily="34" charset="0"/>
              </a:defRPr>
            </a:lvl1pPr>
            <a:lvl2pPr marL="685800" indent="-228600">
              <a:lnSpc>
                <a:spcPct val="150000"/>
              </a:lnSpc>
              <a:buClr>
                <a:srgbClr val="249DD8"/>
              </a:buClr>
              <a:buFont typeface="Century Gothic" panose="020B0502020202020204" pitchFamily="34" charset="0"/>
              <a:buChar char="●"/>
              <a:defRPr sz="2200">
                <a:solidFill>
                  <a:srgbClr val="002060"/>
                </a:solidFill>
                <a:latin typeface="Century Gothic" panose="020B0502020202020204" pitchFamily="34" charset="0"/>
              </a:defRPr>
            </a:lvl2pPr>
            <a:lvl3pPr marL="1143000" indent="-228600">
              <a:lnSpc>
                <a:spcPct val="150000"/>
              </a:lnSpc>
              <a:buClr>
                <a:srgbClr val="229DD8"/>
              </a:buClr>
              <a:buSzPct val="120000"/>
              <a:buFont typeface="Wingdings" panose="05000000000000000000" pitchFamily="2" charset="2"/>
              <a:buChar char="§"/>
              <a:defRPr>
                <a:solidFill>
                  <a:schemeClr val="accent1">
                    <a:lumMod val="50000"/>
                  </a:schemeClr>
                </a:solidFill>
                <a:latin typeface="Century Gothic" panose="020B0502020202020204" pitchFamily="34" charset="0"/>
              </a:defRPr>
            </a:lvl3pPr>
            <a:lvl4pPr marL="1600200" indent="-228600">
              <a:lnSpc>
                <a:spcPct val="150000"/>
              </a:lnSpc>
              <a:buClr>
                <a:schemeClr val="tx1">
                  <a:lumMod val="75000"/>
                  <a:lumOff val="25000"/>
                </a:schemeClr>
              </a:buClr>
              <a:buFont typeface="Century Gothic" panose="020B0502020202020204" pitchFamily="34" charset="0"/>
              <a:buChar char="○"/>
              <a:defRPr>
                <a:solidFill>
                  <a:schemeClr val="accent1">
                    <a:lumMod val="75000"/>
                  </a:schemeClr>
                </a:solidFill>
                <a:latin typeface="Century Gothic" panose="020B0502020202020204" pitchFamily="34" charset="0"/>
              </a:defRPr>
            </a:lvl4pPr>
            <a:lvl5pPr marL="2057400" indent="-228600">
              <a:lnSpc>
                <a:spcPct val="150000"/>
              </a:lnSpc>
              <a:buFont typeface="Wingdings" panose="05000000000000000000" pitchFamily="2" charset="2"/>
              <a:buChar char="§"/>
              <a:defRPr sz="1600">
                <a:solidFill>
                  <a:schemeClr val="tx1">
                    <a:lumMod val="95000"/>
                    <a:lumOff val="5000"/>
                  </a:schemeClr>
                </a:solidFill>
                <a:latin typeface="Century Gothic" panose="020B0502020202020204" pitchFamily="34" charset="0"/>
              </a:defRPr>
            </a:lvl5pPr>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4D544F7-784D-4EB5-ABBE-9FED3A8F8787}" type="datetime1">
              <a:rPr lang="en-US" smtClean="0"/>
              <a:pPr/>
              <a:t>5/26/2016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EAAB6B9-EEE1-47C5-B0EB-1757C6F87D1D}" type="slidenum">
              <a:rPr lang="en-US" smtClean="0"/>
              <a:pPr/>
              <a:t>‹#›</a:t>
            </a:fld>
            <a:endParaRPr lang="en-US"/>
          </a:p>
        </p:txBody>
      </p:sp>
      <p:sp>
        <p:nvSpPr>
          <p:cNvPr id="7" name="Rectangle 6"/>
          <p:cNvSpPr/>
          <p:nvPr userDrawn="1"/>
        </p:nvSpPr>
        <p:spPr>
          <a:xfrm>
            <a:off x="-1" y="334828"/>
            <a:ext cx="358099" cy="357791"/>
          </a:xfrm>
          <a:prstGeom prst="rect">
            <a:avLst/>
          </a:prstGeom>
          <a:solidFill>
            <a:srgbClr val="24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29DD8"/>
              </a:solidFill>
            </a:endParaRPr>
          </a:p>
        </p:txBody>
      </p:sp>
    </p:spTree>
    <p:extLst>
      <p:ext uri="{BB962C8B-B14F-4D97-AF65-F5344CB8AC3E}">
        <p14:creationId xmlns:p14="http://schemas.microsoft.com/office/powerpoint/2010/main" val="18603884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934" y="284715"/>
            <a:ext cx="8785902" cy="441082"/>
          </a:xfrm>
        </p:spPr>
        <p:txBody>
          <a:bodyPr anchor="t">
            <a:noAutofit/>
          </a:bodyPr>
          <a:lstStyle>
            <a:lvl1pPr algn="l">
              <a:defRPr sz="3300" b="1">
                <a:solidFill>
                  <a:srgbClr val="229DD8"/>
                </a:solidFill>
                <a:latin typeface="Century Gothic" panose="020B0502020202020204"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F4D544F7-784D-4EB5-ABBE-9FED3A8F8787}" type="datetime1">
              <a:rPr lang="en-US" smtClean="0"/>
              <a:pPr/>
              <a:t>5/26/2016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EAAB6B9-EEE1-47C5-B0EB-1757C6F87D1D}" type="slidenum">
              <a:rPr lang="en-US" smtClean="0"/>
              <a:pPr/>
              <a:t>‹#›</a:t>
            </a:fld>
            <a:endParaRPr lang="en-US"/>
          </a:p>
        </p:txBody>
      </p:sp>
      <p:sp>
        <p:nvSpPr>
          <p:cNvPr id="7" name="Rectangle 6"/>
          <p:cNvSpPr/>
          <p:nvPr userDrawn="1"/>
        </p:nvSpPr>
        <p:spPr>
          <a:xfrm>
            <a:off x="-1" y="326361"/>
            <a:ext cx="358099" cy="357791"/>
          </a:xfrm>
          <a:prstGeom prst="rect">
            <a:avLst/>
          </a:prstGeom>
          <a:solidFill>
            <a:srgbClr val="22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29DD8"/>
              </a:solidFill>
            </a:endParaRPr>
          </a:p>
        </p:txBody>
      </p:sp>
      <p:sp>
        <p:nvSpPr>
          <p:cNvPr id="11" name="Picture Placeholder 10"/>
          <p:cNvSpPr>
            <a:spLocks noGrp="1"/>
          </p:cNvSpPr>
          <p:nvPr>
            <p:ph type="pic" sz="quarter" idx="13"/>
          </p:nvPr>
        </p:nvSpPr>
        <p:spPr>
          <a:xfrm>
            <a:off x="465138" y="1158875"/>
            <a:ext cx="8213725" cy="4833938"/>
          </a:xfrm>
        </p:spPr>
        <p:txBody>
          <a:bodyPr/>
          <a:lstStyle>
            <a:lvl1pPr marL="457200" indent="-457200">
              <a:buFont typeface="Arial" panose="020B0604020202020204" pitchFamily="34" charset="0"/>
              <a:buChar char="•"/>
              <a:defRPr>
                <a:latin typeface="Century Gothic" panose="020B0502020202020204" pitchFamily="34" charset="0"/>
              </a:defRPr>
            </a:lvl1pPr>
          </a:lstStyle>
          <a:p>
            <a:endParaRPr lang="en-US" dirty="0"/>
          </a:p>
        </p:txBody>
      </p:sp>
    </p:spTree>
    <p:extLst>
      <p:ext uri="{BB962C8B-B14F-4D97-AF65-F5344CB8AC3E}">
        <p14:creationId xmlns:p14="http://schemas.microsoft.com/office/powerpoint/2010/main" val="168350468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934" y="284715"/>
            <a:ext cx="8785902" cy="441082"/>
          </a:xfrm>
        </p:spPr>
        <p:txBody>
          <a:bodyPr anchor="t">
            <a:noAutofit/>
          </a:bodyPr>
          <a:lstStyle>
            <a:lvl1pPr algn="l">
              <a:defRPr sz="3300" b="1">
                <a:solidFill>
                  <a:srgbClr val="229DD8"/>
                </a:solidFill>
                <a:latin typeface="Century Gothic" panose="020B0502020202020204"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F4D544F7-784D-4EB5-ABBE-9FED3A8F8787}" type="datetime1">
              <a:rPr lang="en-US" smtClean="0"/>
              <a:pPr/>
              <a:t>5/26/2016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EAAB6B9-EEE1-47C5-B0EB-1757C6F87D1D}" type="slidenum">
              <a:rPr lang="en-US" smtClean="0"/>
              <a:pPr/>
              <a:t>‹#›</a:t>
            </a:fld>
            <a:endParaRPr lang="en-US"/>
          </a:p>
        </p:txBody>
      </p:sp>
      <p:sp>
        <p:nvSpPr>
          <p:cNvPr id="7" name="Rectangle 6"/>
          <p:cNvSpPr/>
          <p:nvPr userDrawn="1"/>
        </p:nvSpPr>
        <p:spPr>
          <a:xfrm>
            <a:off x="-1" y="326361"/>
            <a:ext cx="358099" cy="357791"/>
          </a:xfrm>
          <a:prstGeom prst="rect">
            <a:avLst/>
          </a:prstGeom>
          <a:solidFill>
            <a:srgbClr val="22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29DD8"/>
              </a:solidFill>
            </a:endParaRPr>
          </a:p>
        </p:txBody>
      </p:sp>
      <p:sp>
        <p:nvSpPr>
          <p:cNvPr id="8" name="Table Placeholder 7"/>
          <p:cNvSpPr>
            <a:spLocks noGrp="1"/>
          </p:cNvSpPr>
          <p:nvPr>
            <p:ph type="tbl" sz="quarter" idx="13"/>
          </p:nvPr>
        </p:nvSpPr>
        <p:spPr>
          <a:xfrm>
            <a:off x="449263" y="1158875"/>
            <a:ext cx="8229600" cy="4932363"/>
          </a:xfrm>
        </p:spPr>
        <p:txBody>
          <a:bodyPr/>
          <a:lstStyle/>
          <a:p>
            <a:endParaRPr lang="en-US"/>
          </a:p>
        </p:txBody>
      </p:sp>
    </p:spTree>
    <p:extLst>
      <p:ext uri="{BB962C8B-B14F-4D97-AF65-F5344CB8AC3E}">
        <p14:creationId xmlns:p14="http://schemas.microsoft.com/office/powerpoint/2010/main" val="409973409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934" y="284715"/>
            <a:ext cx="8785902" cy="441082"/>
          </a:xfrm>
        </p:spPr>
        <p:txBody>
          <a:bodyPr anchor="t">
            <a:noAutofit/>
          </a:bodyPr>
          <a:lstStyle>
            <a:lvl1pPr algn="l">
              <a:defRPr sz="3300" b="1">
                <a:solidFill>
                  <a:srgbClr val="229DD8"/>
                </a:solidFill>
                <a:latin typeface="Century Gothic" panose="020B0502020202020204"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F4D544F7-784D-4EB5-ABBE-9FED3A8F8787}" type="datetime1">
              <a:rPr lang="en-US" smtClean="0"/>
              <a:pPr/>
              <a:t>5/26/2016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EAAB6B9-EEE1-47C5-B0EB-1757C6F87D1D}" type="slidenum">
              <a:rPr lang="en-US" smtClean="0"/>
              <a:pPr/>
              <a:t>‹#›</a:t>
            </a:fld>
            <a:endParaRPr lang="en-US"/>
          </a:p>
        </p:txBody>
      </p:sp>
      <p:sp>
        <p:nvSpPr>
          <p:cNvPr id="7" name="Rectangle 6"/>
          <p:cNvSpPr/>
          <p:nvPr userDrawn="1"/>
        </p:nvSpPr>
        <p:spPr>
          <a:xfrm>
            <a:off x="-1" y="326361"/>
            <a:ext cx="358099" cy="357791"/>
          </a:xfrm>
          <a:prstGeom prst="rect">
            <a:avLst/>
          </a:prstGeom>
          <a:solidFill>
            <a:srgbClr val="22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229DD8"/>
              </a:solidFill>
            </a:endParaRPr>
          </a:p>
        </p:txBody>
      </p:sp>
      <p:sp>
        <p:nvSpPr>
          <p:cNvPr id="11" name="SmartArt Placeholder 10"/>
          <p:cNvSpPr>
            <a:spLocks noGrp="1"/>
          </p:cNvSpPr>
          <p:nvPr>
            <p:ph type="dgm" sz="quarter" idx="13"/>
          </p:nvPr>
        </p:nvSpPr>
        <p:spPr>
          <a:xfrm>
            <a:off x="457200" y="1379538"/>
            <a:ext cx="8253413" cy="4597400"/>
          </a:xfrm>
        </p:spPr>
        <p:txBody>
          <a:bodyPr/>
          <a:lstStyle/>
          <a:p>
            <a:endParaRPr lang="en-US"/>
          </a:p>
        </p:txBody>
      </p:sp>
    </p:spTree>
    <p:extLst>
      <p:ext uri="{BB962C8B-B14F-4D97-AF65-F5344CB8AC3E}">
        <p14:creationId xmlns:p14="http://schemas.microsoft.com/office/powerpoint/2010/main" val="37893231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A3F3FA-60F0-4111-9169-539EF6743970}" type="datetime1">
              <a:rPr lang="en-US" smtClean="0"/>
              <a:pPr/>
              <a:t>5/26/2016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AAB6B9-EEE1-47C5-B0EB-1757C6F87D1D}" type="slidenum">
              <a:rPr lang="en-US" smtClean="0"/>
              <a:pPr/>
              <a:t>‹#›</a:t>
            </a:fld>
            <a:endParaRPr lang="en-US"/>
          </a:p>
        </p:txBody>
      </p:sp>
      <p:sp>
        <p:nvSpPr>
          <p:cNvPr id="5" name="TextBox 4"/>
          <p:cNvSpPr txBox="1"/>
          <p:nvPr userDrawn="1"/>
        </p:nvSpPr>
        <p:spPr>
          <a:xfrm>
            <a:off x="2376513" y="2957033"/>
            <a:ext cx="4421316" cy="923330"/>
          </a:xfrm>
          <a:prstGeom prst="rect">
            <a:avLst/>
          </a:prstGeom>
          <a:noFill/>
        </p:spPr>
        <p:txBody>
          <a:bodyPr wrap="square" rtlCol="0">
            <a:spAutoFit/>
          </a:bodyPr>
          <a:lstStyle/>
          <a:p>
            <a:r>
              <a:rPr lang="en-US" sz="5400" b="1" dirty="0">
                <a:solidFill>
                  <a:srgbClr val="249DD8"/>
                </a:solidFill>
                <a:latin typeface="Century Gothic" panose="020B0502020202020204" pitchFamily="34" charset="0"/>
                <a:cs typeface="Arial" panose="020B0604020202020204" pitchFamily="34" charset="0"/>
              </a:rPr>
              <a:t>THANK YOU !</a:t>
            </a:r>
            <a:endParaRPr lang="en-US" sz="5400" dirty="0">
              <a:solidFill>
                <a:srgbClr val="249DD8"/>
              </a:solidFill>
              <a:latin typeface="Century Gothic" panose="020B0502020202020204" pitchFamily="34" charset="0"/>
              <a:cs typeface="Arial" panose="020B0604020202020204" pitchFamily="34" charset="0"/>
            </a:endParaRPr>
          </a:p>
        </p:txBody>
      </p:sp>
      <p:pic>
        <p:nvPicPr>
          <p:cNvPr id="6" name="Picture 5"/>
          <p:cNvPicPr>
            <a:picLocks noChangeAspect="1"/>
          </p:cNvPicPr>
          <p:nvPr userDrawn="1"/>
        </p:nvPicPr>
        <p:blipFill>
          <a:blip r:embed="rId2" cstate="print"/>
          <a:stretch>
            <a:fillRect/>
          </a:stretch>
        </p:blipFill>
        <p:spPr>
          <a:xfrm>
            <a:off x="3476830" y="694023"/>
            <a:ext cx="2220683" cy="1036319"/>
          </a:xfrm>
          <a:prstGeom prst="rect">
            <a:avLst/>
          </a:prstGeom>
        </p:spPr>
      </p:pic>
    </p:spTree>
    <p:extLst>
      <p:ext uri="{BB962C8B-B14F-4D97-AF65-F5344CB8AC3E}">
        <p14:creationId xmlns:p14="http://schemas.microsoft.com/office/powerpoint/2010/main" val="319404285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4838" cy="1139825"/>
          </a:xfrm>
          <a:prstGeom prst="rect">
            <a:avLst/>
          </a:prstGeo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07E40794-2AB9-4F11-A7B1-8144419D0881}" type="slidenum">
              <a:rPr lang="en-US" smtClean="0"/>
              <a:pPr/>
              <a:t>‹#›</a:t>
            </a:fld>
            <a:endParaRPr lang="en-US" dirty="0"/>
          </a:p>
        </p:txBody>
      </p:sp>
    </p:spTree>
    <p:extLst>
      <p:ext uri="{BB962C8B-B14F-4D97-AF65-F5344CB8AC3E}">
        <p14:creationId xmlns:p14="http://schemas.microsoft.com/office/powerpoint/2010/main" val="3482767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579FE-239B-4030-8DEC-E0008B4E66EB}" type="datetime1">
              <a:rPr lang="en-US" smtClean="0"/>
              <a:pPr/>
              <a:t>5/26/2016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AAB6B9-EEE1-47C5-B0EB-1757C6F87D1D}" type="slidenum">
              <a:rPr lang="en-US" smtClean="0"/>
              <a:pPr/>
              <a:t>‹#›</a:t>
            </a:fld>
            <a:endParaRPr lang="en-US"/>
          </a:p>
        </p:txBody>
      </p:sp>
      <p:sp>
        <p:nvSpPr>
          <p:cNvPr id="7" name="Rectangle 6"/>
          <p:cNvSpPr/>
          <p:nvPr/>
        </p:nvSpPr>
        <p:spPr>
          <a:xfrm>
            <a:off x="-10726" y="6435841"/>
            <a:ext cx="9186765" cy="439093"/>
          </a:xfrm>
          <a:prstGeom prst="rect">
            <a:avLst/>
          </a:prstGeom>
          <a:solidFill>
            <a:srgbClr val="249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7C6F9"/>
              </a:solidFill>
            </a:endParaRPr>
          </a:p>
        </p:txBody>
      </p:sp>
      <p:sp>
        <p:nvSpPr>
          <p:cNvPr id="9" name="TextBox 8"/>
          <p:cNvSpPr txBox="1"/>
          <p:nvPr/>
        </p:nvSpPr>
        <p:spPr>
          <a:xfrm>
            <a:off x="87682" y="6466438"/>
            <a:ext cx="2883260" cy="338554"/>
          </a:xfrm>
          <a:prstGeom prst="rect">
            <a:avLst/>
          </a:prstGeom>
          <a:noFill/>
        </p:spPr>
        <p:txBody>
          <a:bodyPr wrap="square" rtlCol="0">
            <a:spAutoFit/>
          </a:bodyPr>
          <a:lstStyle/>
          <a:p>
            <a:r>
              <a:rPr lang="en-US" sz="1600" dirty="0" smtClean="0">
                <a:solidFill>
                  <a:schemeClr val="bg1"/>
                </a:solidFill>
                <a:latin typeface="Century Gothic" panose="020B0502020202020204" pitchFamily="34" charset="0"/>
                <a:cs typeface="Arial" panose="020B0604020202020204" pitchFamily="34" charset="0"/>
              </a:rPr>
              <a:t>TMA Solutions</a:t>
            </a:r>
            <a:endParaRPr lang="en-US" sz="1600" dirty="0">
              <a:solidFill>
                <a:schemeClr val="bg1"/>
              </a:solidFill>
              <a:latin typeface="Century Gothic" panose="020B0502020202020204" pitchFamily="34" charset="0"/>
              <a:cs typeface="Arial" panose="020B0604020202020204" pitchFamily="34" charset="0"/>
            </a:endParaRPr>
          </a:p>
        </p:txBody>
      </p:sp>
      <p:sp>
        <p:nvSpPr>
          <p:cNvPr id="10" name="Slide Number Placeholder 5"/>
          <p:cNvSpPr txBox="1">
            <a:spLocks/>
          </p:cNvSpPr>
          <p:nvPr/>
        </p:nvSpPr>
        <p:spPr>
          <a:xfrm>
            <a:off x="7050616" y="6483353"/>
            <a:ext cx="2057400" cy="365125"/>
          </a:xfrm>
          <a:prstGeom prst="rect">
            <a:avLst/>
          </a:prstGeom>
        </p:spPr>
        <p:txBody>
          <a:bodyPr/>
          <a:lstStyle>
            <a:defPPr>
              <a:defRPr lang="en-US"/>
            </a:defPPr>
            <a:lvl1pPr marL="0" algn="l"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B12F569-F0E8-45C6-A8B5-805952AC8A46}" type="slidenum">
              <a:rPr lang="en-US" smtClean="0">
                <a:latin typeface="Century Gothic" panose="020B0502020202020204" pitchFamily="34" charset="0"/>
              </a:rPr>
              <a:pPr algn="r"/>
              <a:t>‹#›</a:t>
            </a:fld>
            <a:endParaRPr lang="en-US" dirty="0">
              <a:latin typeface="Century Gothic" panose="020B0502020202020204" pitchFamily="34" charset="0"/>
            </a:endParaRPr>
          </a:p>
        </p:txBody>
      </p:sp>
    </p:spTree>
    <p:extLst>
      <p:ext uri="{BB962C8B-B14F-4D97-AF65-F5344CB8AC3E}">
        <p14:creationId xmlns:p14="http://schemas.microsoft.com/office/powerpoint/2010/main" val="3122479488"/>
      </p:ext>
    </p:extLst>
  </p:cSld>
  <p:clrMap bg1="lt1" tx1="dk1" bg2="lt2" tx2="dk2" accent1="accent1" accent2="accent2" accent3="accent3" accent4="accent4" accent5="accent5" accent6="accent6" hlink="hlink" folHlink="folHlink"/>
  <p:sldLayoutIdLst>
    <p:sldLayoutId id="2147483929" r:id="rId1"/>
    <p:sldLayoutId id="2147483937" r:id="rId2"/>
    <p:sldLayoutId id="2147483930" r:id="rId3"/>
    <p:sldLayoutId id="2147483931" r:id="rId4"/>
    <p:sldLayoutId id="2147483932" r:id="rId5"/>
    <p:sldLayoutId id="2147483933" r:id="rId6"/>
    <p:sldLayoutId id="2147483934" r:id="rId7"/>
    <p:sldLayoutId id="2147483935" r:id="rId8"/>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tortoisegit.org/" TargetMode="External"/><Relationship Id="rId5" Type="http://schemas.openxmlformats.org/officeDocument/2006/relationships/hyperlink" Target="https://git-scm.com/docs/gitk" TargetMode="External"/><Relationship Id="rId4" Type="http://schemas.openxmlformats.org/officeDocument/2006/relationships/hyperlink" Target="https://git-scm.com/docs/git-gu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scm.com/book/en/v2/Getting-Started-First-Time-Git-Setu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hub.jazz.net/git/nhatphan/IOTWifiGateway"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chacon/ticgit"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git-scm.com/book"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hyperlink" Target="https://www.atlassian.com/git/tutorials/undoing-change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4874078"/>
            <a:ext cx="7772400" cy="612322"/>
          </a:xfrm>
        </p:spPr>
        <p:txBody>
          <a:bodyPr>
            <a:noAutofit/>
          </a:bodyPr>
          <a:lstStyle/>
          <a:p>
            <a:r>
              <a:rPr lang="en-US" sz="4400" dirty="0" smtClean="0"/>
              <a:t>GIT and </a:t>
            </a:r>
            <a:r>
              <a:rPr lang="en-US" sz="4400" dirty="0" err="1" smtClean="0"/>
              <a:t>TortoiseGIT</a:t>
            </a:r>
            <a:endParaRPr lang="en-US" sz="4400" dirty="0"/>
          </a:p>
        </p:txBody>
      </p:sp>
      <p:sp>
        <p:nvSpPr>
          <p:cNvPr id="3075" name="Text Box 2"/>
          <p:cNvSpPr txBox="1">
            <a:spLocks noChangeArrowheads="1"/>
          </p:cNvSpPr>
          <p:nvPr/>
        </p:nvSpPr>
        <p:spPr bwMode="auto">
          <a:xfrm>
            <a:off x="5791200" y="5715000"/>
            <a:ext cx="2667000" cy="371513"/>
          </a:xfrm>
          <a:prstGeom prst="rect">
            <a:avLst/>
          </a:prstGeom>
          <a:noFill/>
          <a:ln w="9525">
            <a:noFill/>
            <a:round/>
            <a:headEnd/>
            <a:tailEnd/>
          </a:ln>
        </p:spPr>
        <p:txBody>
          <a:bodyPr wrap="square" lIns="90000" tIns="46800" rIns="90000" bIns="46800">
            <a:spAutoFit/>
          </a:bodyPr>
          <a:lstStyle/>
          <a:p>
            <a:pPr algn="r" defTabSz="457200" eaLnBrk="0" fontAlgn="base" hangingPunct="0">
              <a:lnSpc>
                <a:spcPct val="90000"/>
              </a:lnSpc>
              <a:spcBef>
                <a:spcPts val="300"/>
              </a:spcBef>
              <a:spcAft>
                <a:spcPct val="0"/>
              </a:spcAft>
              <a:buClr>
                <a:srgbClr val="000000"/>
              </a:buClr>
              <a:buSzPct val="100000"/>
              <a:buFont typeface="Times New Roman"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US" sz="2000" dirty="0" smtClean="0">
                <a:solidFill>
                  <a:schemeClr val="bg1">
                    <a:lumMod val="50000"/>
                  </a:schemeClr>
                </a:solidFill>
              </a:rPr>
              <a:t>Nhat Phan-May 2016</a:t>
            </a:r>
            <a:endParaRPr lang="en-US" sz="2000" dirty="0" smtClean="0">
              <a:solidFill>
                <a:srgbClr val="0000FF"/>
              </a:solidFill>
              <a:latin typeface="Arial" charset="0"/>
              <a:ea typeface="Arial Unicode MS" pitchFamily="34" charset="-128"/>
            </a:endParaRPr>
          </a:p>
        </p:txBody>
      </p:sp>
      <p:pic>
        <p:nvPicPr>
          <p:cNvPr id="14338" name="Picture 2" descr="http://nukeviet.edu.vn/uploads/news/2014_04/git-la-gi-tai-sao-su-dung-git.jpg"/>
          <p:cNvPicPr>
            <a:picLocks noChangeAspect="1" noChangeArrowheads="1"/>
          </p:cNvPicPr>
          <p:nvPr/>
        </p:nvPicPr>
        <p:blipFill>
          <a:blip r:embed="rId3" cstate="print"/>
          <a:srcRect/>
          <a:stretch>
            <a:fillRect/>
          </a:stretch>
        </p:blipFill>
        <p:spPr bwMode="auto">
          <a:xfrm>
            <a:off x="3276600" y="1447800"/>
            <a:ext cx="2857500" cy="2857500"/>
          </a:xfrm>
          <a:prstGeom prst="rect">
            <a:avLst/>
          </a:prstGeom>
          <a:noFill/>
        </p:spPr>
      </p:pic>
      <p:pic>
        <p:nvPicPr>
          <p:cNvPr id="14340" name="Picture 4" descr="https://upload.wikimedia.org/wikipedia/commons/thumb/8/88/TortoiseGit_logo.svg/100px-TortoiseGit_logo.svg.png"/>
          <p:cNvPicPr>
            <a:picLocks noChangeAspect="1" noChangeArrowheads="1"/>
          </p:cNvPicPr>
          <p:nvPr/>
        </p:nvPicPr>
        <p:blipFill>
          <a:blip r:embed="rId4" cstate="print"/>
          <a:srcRect/>
          <a:stretch>
            <a:fillRect/>
          </a:stretch>
        </p:blipFill>
        <p:spPr bwMode="auto">
          <a:xfrm>
            <a:off x="6096000" y="3962400"/>
            <a:ext cx="952500" cy="552451"/>
          </a:xfrm>
          <a:prstGeom prst="rect">
            <a:avLst/>
          </a:prstGeom>
          <a:noFill/>
        </p:spPr>
      </p:pic>
    </p:spTree>
    <p:extLst>
      <p:ext uri="{BB962C8B-B14F-4D97-AF65-F5344CB8AC3E}">
        <p14:creationId xmlns:p14="http://schemas.microsoft.com/office/powerpoint/2010/main" val="151165705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Tools</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4648200"/>
          </a:xfrm>
        </p:spPr>
        <p:txBody>
          <a:bodyPr>
            <a:normAutofit/>
          </a:bodyPr>
          <a:lstStyle/>
          <a:p>
            <a:r>
              <a:rPr lang="en-US" dirty="0" smtClean="0">
                <a:solidFill>
                  <a:srgbClr val="002060"/>
                </a:solidFill>
              </a:rPr>
              <a:t>GIT </a:t>
            </a:r>
            <a:r>
              <a:rPr lang="en-US" dirty="0">
                <a:solidFill>
                  <a:srgbClr val="002060"/>
                </a:solidFill>
              </a:rPr>
              <a:t>command </a:t>
            </a:r>
            <a:r>
              <a:rPr lang="en-US" dirty="0" smtClean="0">
                <a:solidFill>
                  <a:srgbClr val="002060"/>
                </a:solidFill>
              </a:rPr>
              <a:t>line</a:t>
            </a:r>
          </a:p>
          <a:p>
            <a:pPr lvl="1"/>
            <a:r>
              <a:rPr lang="en-US" dirty="0" smtClean="0">
                <a:solidFill>
                  <a:srgbClr val="002060"/>
                </a:solidFill>
                <a:hlinkClick r:id="rId3"/>
              </a:rPr>
              <a:t>https</a:t>
            </a:r>
            <a:r>
              <a:rPr lang="en-US" dirty="0">
                <a:solidFill>
                  <a:srgbClr val="002060"/>
                </a:solidFill>
                <a:hlinkClick r:id="rId3"/>
              </a:rPr>
              <a:t>://</a:t>
            </a:r>
            <a:r>
              <a:rPr lang="en-US" dirty="0" smtClean="0">
                <a:solidFill>
                  <a:srgbClr val="002060"/>
                </a:solidFill>
                <a:hlinkClick r:id="rId3"/>
              </a:rPr>
              <a:t>git-scm.com/download/win</a:t>
            </a:r>
            <a:endParaRPr lang="en-US" dirty="0" smtClean="0">
              <a:solidFill>
                <a:srgbClr val="002060"/>
              </a:solidFill>
            </a:endParaRPr>
          </a:p>
          <a:p>
            <a:pPr lvl="1"/>
            <a:r>
              <a:rPr lang="en-US" dirty="0" err="1"/>
              <a:t>Git</a:t>
            </a:r>
            <a:r>
              <a:rPr lang="en-US" dirty="0"/>
              <a:t> </a:t>
            </a:r>
            <a:r>
              <a:rPr lang="en-US" dirty="0" smtClean="0"/>
              <a:t>support GUI </a:t>
            </a:r>
            <a:r>
              <a:rPr lang="en-US" dirty="0"/>
              <a:t>tools </a:t>
            </a:r>
            <a:r>
              <a:rPr lang="en-US" dirty="0" smtClean="0"/>
              <a:t>for committing (</a:t>
            </a:r>
            <a:r>
              <a:rPr lang="en-US" dirty="0" err="1" smtClean="0">
                <a:hlinkClick r:id="rId4"/>
              </a:rPr>
              <a:t>git-gui</a:t>
            </a:r>
            <a:r>
              <a:rPr lang="en-US" dirty="0"/>
              <a:t>) and browsing (</a:t>
            </a:r>
            <a:r>
              <a:rPr lang="en-US" dirty="0" err="1">
                <a:hlinkClick r:id="rId5"/>
              </a:rPr>
              <a:t>gitk</a:t>
            </a:r>
            <a:r>
              <a:rPr lang="en-US" dirty="0"/>
              <a:t>), built-in  but there are several third-party tools for users looking for platform-specific experience. </a:t>
            </a:r>
            <a:endParaRPr lang="en-US" dirty="0" smtClean="0">
              <a:solidFill>
                <a:srgbClr val="002060"/>
              </a:solidFill>
            </a:endParaRPr>
          </a:p>
          <a:p>
            <a:r>
              <a:rPr lang="en-US" dirty="0" smtClean="0">
                <a:solidFill>
                  <a:srgbClr val="002060"/>
                </a:solidFill>
              </a:rPr>
              <a:t>GIT UI: </a:t>
            </a:r>
            <a:r>
              <a:rPr lang="en-US" dirty="0" err="1" smtClean="0">
                <a:solidFill>
                  <a:srgbClr val="002060"/>
                </a:solidFill>
              </a:rPr>
              <a:t>TortoiseGIT</a:t>
            </a:r>
            <a:endParaRPr lang="en-US" dirty="0" smtClean="0">
              <a:solidFill>
                <a:srgbClr val="002060"/>
              </a:solidFill>
            </a:endParaRPr>
          </a:p>
          <a:p>
            <a:pPr lvl="1"/>
            <a:r>
              <a:rPr lang="en-US" dirty="0">
                <a:hlinkClick r:id="rId6"/>
              </a:rPr>
              <a:t>https://tortoisegit.org</a:t>
            </a:r>
            <a:r>
              <a:rPr lang="en-US" dirty="0" smtClean="0">
                <a:hlinkClick r:id="rId6"/>
              </a:rPr>
              <a:t>/</a:t>
            </a:r>
            <a:endParaRPr lang="en-US" dirty="0" smtClean="0"/>
          </a:p>
          <a:p>
            <a:pPr lvl="1"/>
            <a:r>
              <a:rPr lang="en-US" dirty="0" smtClean="0">
                <a:solidFill>
                  <a:srgbClr val="002060"/>
                </a:solidFill>
              </a:rPr>
              <a:t>Integrated in Window Explorer</a:t>
            </a:r>
            <a:endParaRPr lang="en-US" dirty="0">
              <a:solidFill>
                <a:srgbClr val="002060"/>
              </a:solidFill>
            </a:endParaRPr>
          </a:p>
        </p:txBody>
      </p:sp>
      <p:pic>
        <p:nvPicPr>
          <p:cNvPr id="3074" name="Picture 2" descr="Overlay ic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33625" y="4343400"/>
            <a:ext cx="4267200"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6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First-Time </a:t>
            </a:r>
            <a:r>
              <a:rPr lang="en-US" dirty="0" err="1">
                <a:latin typeface="Times New Roman" pitchFamily="18" charset="0"/>
                <a:cs typeface="Times New Roman" pitchFamily="18" charset="0"/>
              </a:rPr>
              <a:t>Git</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Setup</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2590800"/>
          </a:xfrm>
        </p:spPr>
        <p:txBody>
          <a:bodyPr>
            <a:normAutofit lnSpcReduction="10000"/>
          </a:bodyPr>
          <a:lstStyle/>
          <a:p>
            <a:r>
              <a:rPr lang="en-US" dirty="0" smtClean="0">
                <a:solidFill>
                  <a:srgbClr val="002060"/>
                </a:solidFill>
              </a:rPr>
              <a:t>Your Identity: username and email </a:t>
            </a:r>
          </a:p>
          <a:p>
            <a:pPr lvl="1"/>
            <a:r>
              <a:rPr lang="en-US" dirty="0" smtClean="0">
                <a:solidFill>
                  <a:srgbClr val="002060"/>
                </a:solidFill>
              </a:rPr>
              <a:t>Via GIT command line (--global: for all projects)</a:t>
            </a:r>
          </a:p>
          <a:p>
            <a:pPr lvl="2">
              <a:lnSpc>
                <a:spcPct val="100000"/>
              </a:lnSpc>
            </a:pPr>
            <a:r>
              <a:rPr lang="en-US" dirty="0"/>
              <a:t>$ </a:t>
            </a:r>
            <a:r>
              <a:rPr lang="en-US" dirty="0" err="1"/>
              <a:t>git</a:t>
            </a:r>
            <a:r>
              <a:rPr lang="en-US" dirty="0"/>
              <a:t> </a:t>
            </a:r>
            <a:r>
              <a:rPr lang="en-US" dirty="0" err="1"/>
              <a:t>config</a:t>
            </a:r>
            <a:r>
              <a:rPr lang="en-US" dirty="0"/>
              <a:t> --global user.name "John Doe"</a:t>
            </a:r>
          </a:p>
          <a:p>
            <a:pPr lvl="2"/>
            <a:r>
              <a:rPr lang="en-US" dirty="0"/>
              <a:t>$ </a:t>
            </a:r>
            <a:r>
              <a:rPr lang="en-US" dirty="0" err="1"/>
              <a:t>git</a:t>
            </a:r>
            <a:r>
              <a:rPr lang="en-US" dirty="0"/>
              <a:t> </a:t>
            </a:r>
            <a:r>
              <a:rPr lang="en-US" dirty="0" err="1"/>
              <a:t>config</a:t>
            </a:r>
            <a:r>
              <a:rPr lang="en-US" dirty="0"/>
              <a:t> --global </a:t>
            </a:r>
            <a:r>
              <a:rPr lang="en-US" dirty="0" err="1"/>
              <a:t>user.email</a:t>
            </a:r>
            <a:r>
              <a:rPr lang="en-US" dirty="0"/>
              <a:t> johndoe@example.com</a:t>
            </a:r>
            <a:endParaRPr lang="en-US" dirty="0" smtClean="0">
              <a:solidFill>
                <a:srgbClr val="002060"/>
              </a:solidFill>
            </a:endParaRPr>
          </a:p>
          <a:p>
            <a:pPr lvl="1">
              <a:buSzPct val="120000"/>
            </a:pPr>
            <a:r>
              <a:rPr lang="en-US" dirty="0"/>
              <a:t>Via </a:t>
            </a:r>
            <a:r>
              <a:rPr lang="en-US" dirty="0" err="1" smtClean="0"/>
              <a:t>TortoiseGIT</a:t>
            </a:r>
            <a:endParaRPr lang="en-US" dirty="0"/>
          </a:p>
          <a:p>
            <a:endParaRPr lang="en-US" dirty="0">
              <a:solidFill>
                <a:srgbClr val="002060"/>
              </a:solidFill>
            </a:endParaRPr>
          </a:p>
          <a:p>
            <a:endParaRPr lang="en-US" dirty="0" smtClean="0">
              <a:solidFill>
                <a:srgbClr val="002060"/>
              </a:solidFill>
            </a:endParaRPr>
          </a:p>
        </p:txBody>
      </p:sp>
      <p:pic>
        <p:nvPicPr>
          <p:cNvPr id="6" name="Picture 5"/>
          <p:cNvPicPr>
            <a:picLocks noChangeAspect="1"/>
          </p:cNvPicPr>
          <p:nvPr/>
        </p:nvPicPr>
        <p:blipFill>
          <a:blip r:embed="rId3" cstate="print"/>
          <a:stretch>
            <a:fillRect/>
          </a:stretch>
        </p:blipFill>
        <p:spPr>
          <a:xfrm>
            <a:off x="191787" y="3962400"/>
            <a:ext cx="3846813" cy="1562100"/>
          </a:xfrm>
          <a:prstGeom prst="rect">
            <a:avLst/>
          </a:prstGeom>
        </p:spPr>
      </p:pic>
      <p:pic>
        <p:nvPicPr>
          <p:cNvPr id="7" name="Picture 6"/>
          <p:cNvPicPr>
            <a:picLocks noChangeAspect="1"/>
          </p:cNvPicPr>
          <p:nvPr/>
        </p:nvPicPr>
        <p:blipFill>
          <a:blip r:embed="rId4" cstate="print"/>
          <a:stretch>
            <a:fillRect/>
          </a:stretch>
        </p:blipFill>
        <p:spPr>
          <a:xfrm>
            <a:off x="4191000" y="3124200"/>
            <a:ext cx="4716236" cy="2933700"/>
          </a:xfrm>
          <a:prstGeom prst="rect">
            <a:avLst/>
          </a:prstGeom>
        </p:spPr>
      </p:pic>
      <p:cxnSp>
        <p:nvCxnSpPr>
          <p:cNvPr id="9" name="Straight Arrow Connector 8"/>
          <p:cNvCxnSpPr/>
          <p:nvPr/>
        </p:nvCxnSpPr>
        <p:spPr>
          <a:xfrm flipV="1">
            <a:off x="3429000" y="4267200"/>
            <a:ext cx="7620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6124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First-Time </a:t>
            </a:r>
            <a:r>
              <a:rPr lang="en-US" dirty="0" err="1">
                <a:latin typeface="Times New Roman" pitchFamily="18" charset="0"/>
                <a:cs typeface="Times New Roman" pitchFamily="18" charset="0"/>
              </a:rPr>
              <a:t>Git</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Setup</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5257800"/>
          </a:xfrm>
        </p:spPr>
        <p:txBody>
          <a:bodyPr>
            <a:normAutofit fontScale="85000" lnSpcReduction="20000"/>
          </a:bodyPr>
          <a:lstStyle/>
          <a:p>
            <a:r>
              <a:rPr lang="en-US" dirty="0" smtClean="0">
                <a:solidFill>
                  <a:srgbClr val="002060"/>
                </a:solidFill>
              </a:rPr>
              <a:t>Checking your settings</a:t>
            </a:r>
          </a:p>
          <a:p>
            <a:pPr lvl="1"/>
            <a:r>
              <a:rPr lang="en-US" dirty="0" smtClean="0">
                <a:solidFill>
                  <a:srgbClr val="002060"/>
                </a:solidFill>
              </a:rPr>
              <a:t>Via GIT command line</a:t>
            </a:r>
          </a:p>
          <a:p>
            <a:pPr marL="914400" lvl="2" indent="0">
              <a:lnSpc>
                <a:spcPct val="100000"/>
              </a:lnSpc>
              <a:buNone/>
            </a:pPr>
            <a:r>
              <a:rPr lang="en-US" dirty="0" smtClean="0"/>
              <a:t>$ </a:t>
            </a:r>
            <a:r>
              <a:rPr lang="en-US" dirty="0" err="1" smtClean="0"/>
              <a:t>git</a:t>
            </a:r>
            <a:r>
              <a:rPr lang="en-US" dirty="0" smtClean="0"/>
              <a:t> </a:t>
            </a:r>
            <a:r>
              <a:rPr lang="en-US" dirty="0" err="1" smtClean="0"/>
              <a:t>config</a:t>
            </a:r>
            <a:r>
              <a:rPr lang="en-US" dirty="0" smtClean="0"/>
              <a:t> --list</a:t>
            </a:r>
          </a:p>
          <a:p>
            <a:pPr marL="914400" lvl="2" indent="0">
              <a:lnSpc>
                <a:spcPct val="100000"/>
              </a:lnSpc>
              <a:buNone/>
            </a:pPr>
            <a:r>
              <a:rPr lang="en-US" dirty="0" smtClean="0"/>
              <a:t>user.name=John </a:t>
            </a:r>
            <a:r>
              <a:rPr lang="en-US" dirty="0"/>
              <a:t>Doe</a:t>
            </a:r>
          </a:p>
          <a:p>
            <a:pPr marL="914400" lvl="2" indent="0">
              <a:lnSpc>
                <a:spcPct val="100000"/>
              </a:lnSpc>
              <a:buNone/>
            </a:pPr>
            <a:r>
              <a:rPr lang="en-US" dirty="0"/>
              <a:t>user.email=johndoe@example.com</a:t>
            </a:r>
          </a:p>
          <a:p>
            <a:pPr marL="914400" lvl="2" indent="0">
              <a:lnSpc>
                <a:spcPct val="100000"/>
              </a:lnSpc>
              <a:buNone/>
            </a:pPr>
            <a:r>
              <a:rPr lang="en-US" dirty="0" err="1"/>
              <a:t>color.status</a:t>
            </a:r>
            <a:r>
              <a:rPr lang="en-US" dirty="0"/>
              <a:t>=auto</a:t>
            </a:r>
          </a:p>
          <a:p>
            <a:pPr marL="914400" lvl="2" indent="0">
              <a:lnSpc>
                <a:spcPct val="100000"/>
              </a:lnSpc>
              <a:buNone/>
            </a:pPr>
            <a:r>
              <a:rPr lang="en-US" dirty="0" err="1"/>
              <a:t>color.branch</a:t>
            </a:r>
            <a:r>
              <a:rPr lang="en-US" dirty="0"/>
              <a:t>=auto</a:t>
            </a:r>
          </a:p>
          <a:p>
            <a:pPr marL="914400" lvl="2" indent="0">
              <a:lnSpc>
                <a:spcPct val="100000"/>
              </a:lnSpc>
              <a:buNone/>
            </a:pPr>
            <a:r>
              <a:rPr lang="en-US" dirty="0" err="1"/>
              <a:t>color.interactive</a:t>
            </a:r>
            <a:r>
              <a:rPr lang="en-US" dirty="0"/>
              <a:t>=auto</a:t>
            </a:r>
          </a:p>
          <a:p>
            <a:pPr marL="914400" lvl="2" indent="0">
              <a:lnSpc>
                <a:spcPct val="100000"/>
              </a:lnSpc>
              <a:buNone/>
            </a:pPr>
            <a:r>
              <a:rPr lang="en-US" dirty="0" err="1"/>
              <a:t>color.diff</a:t>
            </a:r>
            <a:r>
              <a:rPr lang="en-US" dirty="0"/>
              <a:t>=auto</a:t>
            </a:r>
          </a:p>
          <a:p>
            <a:pPr marL="914400" lvl="2" indent="0">
              <a:lnSpc>
                <a:spcPct val="100000"/>
              </a:lnSpc>
              <a:buNone/>
            </a:pPr>
            <a:r>
              <a:rPr lang="en-US" dirty="0"/>
              <a:t>...</a:t>
            </a:r>
            <a:endParaRPr lang="en-US" dirty="0">
              <a:solidFill>
                <a:srgbClr val="002060"/>
              </a:solidFill>
            </a:endParaRPr>
          </a:p>
          <a:p>
            <a:pPr>
              <a:lnSpc>
                <a:spcPct val="160000"/>
              </a:lnSpc>
            </a:pPr>
            <a:r>
              <a:rPr lang="en-US" dirty="0">
                <a:solidFill>
                  <a:srgbClr val="002060"/>
                </a:solidFill>
                <a:hlinkClick r:id="rId3"/>
              </a:rPr>
              <a:t>Your </a:t>
            </a:r>
            <a:r>
              <a:rPr lang="en-US" dirty="0" smtClean="0">
                <a:solidFill>
                  <a:srgbClr val="002060"/>
                </a:solidFill>
                <a:hlinkClick r:id="rId3"/>
              </a:rPr>
              <a:t>Editor</a:t>
            </a:r>
            <a:r>
              <a:rPr lang="en-US" dirty="0" smtClean="0">
                <a:solidFill>
                  <a:srgbClr val="002060"/>
                </a:solidFill>
              </a:rPr>
              <a:t> (Optional)</a:t>
            </a:r>
            <a:endParaRPr lang="en-US" dirty="0">
              <a:solidFill>
                <a:srgbClr val="002060"/>
              </a:solidFill>
            </a:endParaRPr>
          </a:p>
          <a:p>
            <a:pPr lvl="1">
              <a:lnSpc>
                <a:spcPct val="160000"/>
              </a:lnSpc>
            </a:pPr>
            <a:r>
              <a:rPr lang="en-US" dirty="0"/>
              <a:t>Via GIT command line</a:t>
            </a:r>
          </a:p>
          <a:p>
            <a:pPr marL="914400" lvl="2" indent="0">
              <a:lnSpc>
                <a:spcPct val="160000"/>
              </a:lnSpc>
              <a:buNone/>
            </a:pPr>
            <a:r>
              <a:rPr lang="en-US" dirty="0" smtClean="0"/>
              <a:t>$ </a:t>
            </a:r>
            <a:r>
              <a:rPr lang="en-US" dirty="0" err="1"/>
              <a:t>git</a:t>
            </a:r>
            <a:r>
              <a:rPr lang="en-US" dirty="0"/>
              <a:t> </a:t>
            </a:r>
            <a:r>
              <a:rPr lang="en-US" dirty="0" err="1"/>
              <a:t>config</a:t>
            </a:r>
            <a:r>
              <a:rPr lang="en-US" dirty="0"/>
              <a:t> --global </a:t>
            </a:r>
            <a:r>
              <a:rPr lang="en-US" dirty="0" err="1"/>
              <a:t>core.editor</a:t>
            </a:r>
            <a:r>
              <a:rPr lang="en-US" dirty="0"/>
              <a:t> "'C:/Program Files (x86)/Notepad++/notepad++.exe' -</a:t>
            </a:r>
            <a:r>
              <a:rPr lang="en-US" dirty="0" err="1"/>
              <a:t>multiInst</a:t>
            </a:r>
            <a:r>
              <a:rPr lang="en-US" dirty="0"/>
              <a:t> -</a:t>
            </a:r>
            <a:r>
              <a:rPr lang="en-US" dirty="0" err="1"/>
              <a:t>nosession</a:t>
            </a:r>
            <a:r>
              <a:rPr lang="en-US" dirty="0"/>
              <a:t>"</a:t>
            </a:r>
            <a:endParaRPr lang="en-US" dirty="0">
              <a:solidFill>
                <a:srgbClr val="002060"/>
              </a:solidFill>
            </a:endParaRPr>
          </a:p>
        </p:txBody>
      </p:sp>
    </p:spTree>
    <p:extLst>
      <p:ext uri="{BB962C8B-B14F-4D97-AF65-F5344CB8AC3E}">
        <p14:creationId xmlns:p14="http://schemas.microsoft.com/office/powerpoint/2010/main" val="23011592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Times New Roman" pitchFamily="18" charset="0"/>
                <a:cs typeface="Times New Roman" pitchFamily="18" charset="0"/>
              </a:rPr>
              <a:t>Initializing </a:t>
            </a:r>
            <a:r>
              <a:rPr lang="en-US" sz="2800" dirty="0">
                <a:latin typeface="Times New Roman" pitchFamily="18" charset="0"/>
                <a:cs typeface="Times New Roman" pitchFamily="18" charset="0"/>
              </a:rPr>
              <a:t>a Repository in an Existing </a:t>
            </a:r>
            <a:r>
              <a:rPr lang="en-US" sz="2800" dirty="0" smtClean="0">
                <a:latin typeface="Times New Roman" pitchFamily="18" charset="0"/>
                <a:cs typeface="Times New Roman" pitchFamily="18" charset="0"/>
              </a:rPr>
              <a:t>Directory</a:t>
            </a:r>
            <a:endParaRPr lang="en-US" sz="2800"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5257800"/>
          </a:xfrm>
        </p:spPr>
        <p:txBody>
          <a:bodyPr>
            <a:normAutofit/>
          </a:bodyPr>
          <a:lstStyle/>
          <a:p>
            <a:r>
              <a:rPr lang="en-US" dirty="0" smtClean="0">
                <a:solidFill>
                  <a:srgbClr val="002060"/>
                </a:solidFill>
              </a:rPr>
              <a:t>On GIT server</a:t>
            </a:r>
          </a:p>
          <a:p>
            <a:pPr marL="457200" lvl="1" indent="0">
              <a:buNone/>
            </a:pPr>
            <a:r>
              <a:rPr lang="en-US" dirty="0"/>
              <a:t>$ </a:t>
            </a:r>
            <a:r>
              <a:rPr lang="en-US" dirty="0" err="1"/>
              <a:t>git</a:t>
            </a:r>
            <a:r>
              <a:rPr lang="en-US" dirty="0"/>
              <a:t> </a:t>
            </a:r>
            <a:r>
              <a:rPr lang="en-US" dirty="0" err="1" smtClean="0"/>
              <a:t>init</a:t>
            </a:r>
            <a:endParaRPr lang="en-US" dirty="0" smtClean="0"/>
          </a:p>
          <a:p>
            <a:pPr>
              <a:lnSpc>
                <a:spcPct val="160000"/>
              </a:lnSpc>
            </a:pPr>
            <a:r>
              <a:rPr lang="en-US" dirty="0">
                <a:solidFill>
                  <a:srgbClr val="002060"/>
                </a:solidFill>
              </a:rPr>
              <a:t>This creates a new subdirectory named .</a:t>
            </a:r>
            <a:r>
              <a:rPr lang="en-US" dirty="0" err="1">
                <a:solidFill>
                  <a:srgbClr val="002060"/>
                </a:solidFill>
              </a:rPr>
              <a:t>git</a:t>
            </a:r>
            <a:r>
              <a:rPr lang="en-US" dirty="0">
                <a:solidFill>
                  <a:srgbClr val="002060"/>
                </a:solidFill>
              </a:rPr>
              <a:t> that contains all of your necessary repository files – a </a:t>
            </a:r>
            <a:r>
              <a:rPr lang="en-US" dirty="0" err="1">
                <a:solidFill>
                  <a:srgbClr val="002060"/>
                </a:solidFill>
              </a:rPr>
              <a:t>Git</a:t>
            </a:r>
            <a:r>
              <a:rPr lang="en-US" dirty="0">
                <a:solidFill>
                  <a:srgbClr val="002060"/>
                </a:solidFill>
              </a:rPr>
              <a:t> repository skeleton. </a:t>
            </a:r>
          </a:p>
        </p:txBody>
      </p:sp>
    </p:spTree>
    <p:extLst>
      <p:ext uri="{BB962C8B-B14F-4D97-AF65-F5344CB8AC3E}">
        <p14:creationId xmlns:p14="http://schemas.microsoft.com/office/powerpoint/2010/main" val="247670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Cloning </a:t>
            </a:r>
            <a:r>
              <a:rPr lang="en-US" dirty="0">
                <a:latin typeface="Times New Roman" pitchFamily="18" charset="0"/>
                <a:cs typeface="Times New Roman" pitchFamily="18" charset="0"/>
              </a:rPr>
              <a:t>an Existing </a:t>
            </a:r>
            <a:r>
              <a:rPr lang="en-US" dirty="0" smtClean="0">
                <a:latin typeface="Times New Roman" pitchFamily="18" charset="0"/>
                <a:cs typeface="Times New Roman" pitchFamily="18" charset="0"/>
              </a:rPr>
              <a:t>Repository</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1752600"/>
          </a:xfrm>
        </p:spPr>
        <p:txBody>
          <a:bodyPr>
            <a:normAutofit fontScale="92500"/>
          </a:bodyPr>
          <a:lstStyle/>
          <a:p>
            <a:r>
              <a:rPr lang="en-US" dirty="0" smtClean="0">
                <a:solidFill>
                  <a:srgbClr val="002060"/>
                </a:solidFill>
              </a:rPr>
              <a:t>Via GIT command line</a:t>
            </a:r>
          </a:p>
          <a:p>
            <a:pPr marL="914400" lvl="2" indent="0">
              <a:lnSpc>
                <a:spcPct val="100000"/>
              </a:lnSpc>
              <a:buNone/>
            </a:pPr>
            <a:r>
              <a:rPr lang="en-US" dirty="0"/>
              <a:t>$ </a:t>
            </a:r>
            <a:r>
              <a:rPr lang="en-US" dirty="0" err="1"/>
              <a:t>git</a:t>
            </a:r>
            <a:r>
              <a:rPr lang="en-US" dirty="0"/>
              <a:t> clone </a:t>
            </a:r>
            <a:r>
              <a:rPr lang="en-US" dirty="0">
                <a:hlinkClick r:id="rId3"/>
              </a:rPr>
              <a:t>https://</a:t>
            </a:r>
            <a:r>
              <a:rPr lang="en-US" dirty="0" smtClean="0">
                <a:hlinkClick r:id="rId3"/>
              </a:rPr>
              <a:t>hub.jazz.net/git/nhatphan/IOTWifiGateway</a:t>
            </a:r>
            <a:endParaRPr lang="en-US" dirty="0" smtClean="0"/>
          </a:p>
          <a:p>
            <a:pPr>
              <a:lnSpc>
                <a:spcPct val="160000"/>
              </a:lnSpc>
            </a:pPr>
            <a:r>
              <a:rPr lang="en-US" dirty="0" smtClean="0"/>
              <a:t>Via </a:t>
            </a:r>
            <a:r>
              <a:rPr lang="en-US" dirty="0" err="1" smtClean="0"/>
              <a:t>TortoiseGIT</a:t>
            </a:r>
            <a:endParaRPr lang="en-US" dirty="0"/>
          </a:p>
        </p:txBody>
      </p:sp>
      <p:pic>
        <p:nvPicPr>
          <p:cNvPr id="3" name="Picture 2"/>
          <p:cNvPicPr>
            <a:picLocks noChangeAspect="1"/>
          </p:cNvPicPr>
          <p:nvPr/>
        </p:nvPicPr>
        <p:blipFill>
          <a:blip r:embed="rId4" cstate="print"/>
          <a:stretch>
            <a:fillRect/>
          </a:stretch>
        </p:blipFill>
        <p:spPr>
          <a:xfrm>
            <a:off x="971550" y="2447362"/>
            <a:ext cx="3162300" cy="2257425"/>
          </a:xfrm>
          <a:prstGeom prst="rect">
            <a:avLst/>
          </a:prstGeom>
        </p:spPr>
      </p:pic>
      <p:pic>
        <p:nvPicPr>
          <p:cNvPr id="5" name="Picture 4"/>
          <p:cNvPicPr>
            <a:picLocks noChangeAspect="1"/>
          </p:cNvPicPr>
          <p:nvPr/>
        </p:nvPicPr>
        <p:blipFill>
          <a:blip r:embed="rId5" cstate="print"/>
          <a:stretch>
            <a:fillRect/>
          </a:stretch>
        </p:blipFill>
        <p:spPr>
          <a:xfrm>
            <a:off x="4808838" y="2182559"/>
            <a:ext cx="3614327" cy="2522228"/>
          </a:xfrm>
          <a:prstGeom prst="rect">
            <a:avLst/>
          </a:prstGeom>
        </p:spPr>
      </p:pic>
      <p:pic>
        <p:nvPicPr>
          <p:cNvPr id="6" name="Picture 5"/>
          <p:cNvPicPr>
            <a:picLocks noChangeAspect="1"/>
          </p:cNvPicPr>
          <p:nvPr/>
        </p:nvPicPr>
        <p:blipFill>
          <a:blip r:embed="rId6" cstate="print"/>
          <a:stretch>
            <a:fillRect/>
          </a:stretch>
        </p:blipFill>
        <p:spPr>
          <a:xfrm>
            <a:off x="2209800" y="4817494"/>
            <a:ext cx="5724525" cy="1533525"/>
          </a:xfrm>
          <a:prstGeom prst="rect">
            <a:avLst/>
          </a:prstGeom>
        </p:spPr>
      </p:pic>
      <p:cxnSp>
        <p:nvCxnSpPr>
          <p:cNvPr id="8" name="Straight Arrow Connector 7"/>
          <p:cNvCxnSpPr/>
          <p:nvPr/>
        </p:nvCxnSpPr>
        <p:spPr>
          <a:xfrm flipV="1">
            <a:off x="2209800" y="2743200"/>
            <a:ext cx="30480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276600" y="2933700"/>
            <a:ext cx="2286000" cy="224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1076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First-Time </a:t>
            </a:r>
            <a:r>
              <a:rPr lang="en-US" dirty="0" err="1">
                <a:latin typeface="Times New Roman" pitchFamily="18" charset="0"/>
                <a:cs typeface="Times New Roman" pitchFamily="18" charset="0"/>
              </a:rPr>
              <a:t>Git</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Setup</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2286000"/>
          </a:xfrm>
        </p:spPr>
        <p:txBody>
          <a:bodyPr>
            <a:normAutofit/>
          </a:bodyPr>
          <a:lstStyle/>
          <a:p>
            <a:r>
              <a:rPr lang="en-US" dirty="0" smtClean="0">
                <a:solidFill>
                  <a:srgbClr val="002060"/>
                </a:solidFill>
              </a:rPr>
              <a:t>Saving credential</a:t>
            </a:r>
          </a:p>
          <a:p>
            <a:pPr lvl="1"/>
            <a:r>
              <a:rPr lang="en-US" dirty="0" smtClean="0">
                <a:solidFill>
                  <a:srgbClr val="002060"/>
                </a:solidFill>
              </a:rPr>
              <a:t>Via GIT command line</a:t>
            </a:r>
          </a:p>
          <a:p>
            <a:pPr marL="914400" lvl="2" indent="0">
              <a:lnSpc>
                <a:spcPct val="100000"/>
              </a:lnSpc>
              <a:buNone/>
            </a:pPr>
            <a:r>
              <a:rPr lang="en-US" dirty="0"/>
              <a:t>$ </a:t>
            </a:r>
            <a:r>
              <a:rPr lang="en-US" dirty="0" err="1"/>
              <a:t>git</a:t>
            </a:r>
            <a:r>
              <a:rPr lang="en-US" dirty="0"/>
              <a:t> </a:t>
            </a:r>
            <a:r>
              <a:rPr lang="en-US" dirty="0" err="1"/>
              <a:t>config</a:t>
            </a:r>
            <a:r>
              <a:rPr lang="en-US" dirty="0"/>
              <a:t> </a:t>
            </a:r>
            <a:r>
              <a:rPr lang="en-US" dirty="0" err="1"/>
              <a:t>credential.helper</a:t>
            </a:r>
            <a:r>
              <a:rPr lang="en-US" dirty="0"/>
              <a:t> </a:t>
            </a:r>
            <a:r>
              <a:rPr lang="en-US" dirty="0" smtClean="0"/>
              <a:t>store</a:t>
            </a:r>
          </a:p>
          <a:p>
            <a:pPr lvl="1"/>
            <a:r>
              <a:rPr lang="en-US" dirty="0"/>
              <a:t>Via </a:t>
            </a:r>
            <a:r>
              <a:rPr lang="en-US" dirty="0" err="1"/>
              <a:t>TortoiseGIT</a:t>
            </a:r>
            <a:endParaRPr lang="en-US" dirty="0"/>
          </a:p>
          <a:p>
            <a:pPr marL="914400" lvl="2" indent="0">
              <a:lnSpc>
                <a:spcPct val="100000"/>
              </a:lnSpc>
              <a:buNone/>
            </a:pPr>
            <a:endParaRPr lang="en-US" dirty="0" smtClean="0"/>
          </a:p>
        </p:txBody>
      </p:sp>
      <p:pic>
        <p:nvPicPr>
          <p:cNvPr id="5" name="Picture 4"/>
          <p:cNvPicPr>
            <a:picLocks noChangeAspect="1"/>
          </p:cNvPicPr>
          <p:nvPr/>
        </p:nvPicPr>
        <p:blipFill>
          <a:blip r:embed="rId3" cstate="print"/>
          <a:stretch>
            <a:fillRect/>
          </a:stretch>
        </p:blipFill>
        <p:spPr>
          <a:xfrm>
            <a:off x="0" y="4114800"/>
            <a:ext cx="3846813" cy="1562100"/>
          </a:xfrm>
          <a:prstGeom prst="rect">
            <a:avLst/>
          </a:prstGeom>
        </p:spPr>
      </p:pic>
      <p:pic>
        <p:nvPicPr>
          <p:cNvPr id="6" name="Picture 5"/>
          <p:cNvPicPr>
            <a:picLocks noChangeAspect="1"/>
          </p:cNvPicPr>
          <p:nvPr/>
        </p:nvPicPr>
        <p:blipFill>
          <a:blip r:embed="rId4" cstate="print"/>
          <a:stretch>
            <a:fillRect/>
          </a:stretch>
        </p:blipFill>
        <p:spPr>
          <a:xfrm>
            <a:off x="3876550" y="3124200"/>
            <a:ext cx="4857551" cy="2552700"/>
          </a:xfrm>
          <a:prstGeom prst="rect">
            <a:avLst/>
          </a:prstGeom>
        </p:spPr>
      </p:pic>
      <p:cxnSp>
        <p:nvCxnSpPr>
          <p:cNvPr id="8" name="Straight Arrow Connector 7"/>
          <p:cNvCxnSpPr/>
          <p:nvPr/>
        </p:nvCxnSpPr>
        <p:spPr>
          <a:xfrm>
            <a:off x="2667000" y="4572000"/>
            <a:ext cx="15240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24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Recording </a:t>
            </a:r>
            <a:r>
              <a:rPr lang="en-US" dirty="0">
                <a:latin typeface="Times New Roman" pitchFamily="18" charset="0"/>
                <a:cs typeface="Times New Roman" pitchFamily="18" charset="0"/>
              </a:rPr>
              <a:t>Changes to the Repository</a:t>
            </a:r>
          </a:p>
        </p:txBody>
      </p:sp>
      <p:pic>
        <p:nvPicPr>
          <p:cNvPr id="11" name="Picture 10"/>
          <p:cNvPicPr>
            <a:picLocks noChangeAspect="1"/>
          </p:cNvPicPr>
          <p:nvPr/>
        </p:nvPicPr>
        <p:blipFill>
          <a:blip r:embed="rId3" cstate="print"/>
          <a:stretch>
            <a:fillRect/>
          </a:stretch>
        </p:blipFill>
        <p:spPr>
          <a:xfrm>
            <a:off x="685800" y="1828800"/>
            <a:ext cx="7543800" cy="3114675"/>
          </a:xfrm>
          <a:prstGeom prst="rect">
            <a:avLst/>
          </a:prstGeom>
        </p:spPr>
      </p:pic>
    </p:spTree>
    <p:extLst>
      <p:ext uri="{BB962C8B-B14F-4D97-AF65-F5344CB8AC3E}">
        <p14:creationId xmlns:p14="http://schemas.microsoft.com/office/powerpoint/2010/main" val="2809074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Checking status of file</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3962400"/>
          </a:xfrm>
        </p:spPr>
        <p:txBody>
          <a:bodyPr>
            <a:normAutofit/>
          </a:bodyPr>
          <a:lstStyle/>
          <a:p>
            <a:r>
              <a:rPr lang="en-US" dirty="0" smtClean="0">
                <a:solidFill>
                  <a:srgbClr val="002060"/>
                </a:solidFill>
              </a:rPr>
              <a:t>Via GIT command line</a:t>
            </a:r>
          </a:p>
          <a:p>
            <a:pPr marL="914400" lvl="2" indent="0">
              <a:lnSpc>
                <a:spcPct val="100000"/>
              </a:lnSpc>
              <a:buNone/>
            </a:pPr>
            <a:r>
              <a:rPr lang="en-US" dirty="0"/>
              <a:t>$ </a:t>
            </a:r>
            <a:r>
              <a:rPr lang="en-US" dirty="0" err="1"/>
              <a:t>git</a:t>
            </a:r>
            <a:r>
              <a:rPr lang="en-US" dirty="0"/>
              <a:t> </a:t>
            </a:r>
            <a:r>
              <a:rPr lang="en-US" dirty="0" smtClean="0"/>
              <a:t>status</a:t>
            </a:r>
          </a:p>
          <a:p>
            <a:pPr marL="914400" lvl="2" indent="0">
              <a:lnSpc>
                <a:spcPct val="100000"/>
              </a:lnSpc>
              <a:buNone/>
            </a:pPr>
            <a:endParaRPr lang="en-US" dirty="0"/>
          </a:p>
          <a:p>
            <a:pPr marL="914400" lvl="2" indent="0">
              <a:lnSpc>
                <a:spcPct val="100000"/>
              </a:lnSpc>
              <a:buNone/>
            </a:pPr>
            <a:endParaRPr lang="en-US" dirty="0" smtClean="0"/>
          </a:p>
          <a:p>
            <a:pPr marL="914400" lvl="2" indent="0">
              <a:lnSpc>
                <a:spcPct val="100000"/>
              </a:lnSpc>
              <a:buNone/>
            </a:pPr>
            <a:endParaRPr lang="en-US" dirty="0"/>
          </a:p>
          <a:p>
            <a:pPr>
              <a:lnSpc>
                <a:spcPct val="160000"/>
              </a:lnSpc>
            </a:pPr>
            <a:r>
              <a:rPr lang="en-US" dirty="0" smtClean="0"/>
              <a:t>Via </a:t>
            </a:r>
            <a:r>
              <a:rPr lang="en-US" dirty="0" err="1" smtClean="0"/>
              <a:t>TortoiseGIT</a:t>
            </a:r>
            <a:endParaRPr lang="en-US" dirty="0"/>
          </a:p>
        </p:txBody>
      </p:sp>
      <p:pic>
        <p:nvPicPr>
          <p:cNvPr id="7" name="Picture 6"/>
          <p:cNvPicPr>
            <a:picLocks noChangeAspect="1"/>
          </p:cNvPicPr>
          <p:nvPr/>
        </p:nvPicPr>
        <p:blipFill>
          <a:blip r:embed="rId3" cstate="print"/>
          <a:stretch>
            <a:fillRect/>
          </a:stretch>
        </p:blipFill>
        <p:spPr>
          <a:xfrm>
            <a:off x="3029851" y="1524000"/>
            <a:ext cx="5257800" cy="1670624"/>
          </a:xfrm>
          <a:prstGeom prst="rect">
            <a:avLst/>
          </a:prstGeom>
        </p:spPr>
      </p:pic>
      <p:pic>
        <p:nvPicPr>
          <p:cNvPr id="10242" name="Picture 2" descr="Explorer showing icon overlay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999" y="3720460"/>
            <a:ext cx="5869657" cy="2375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65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Staging Modified/New </a:t>
            </a:r>
            <a:r>
              <a:rPr lang="en-US" dirty="0">
                <a:latin typeface="Times New Roman" pitchFamily="18" charset="0"/>
                <a:cs typeface="Times New Roman" pitchFamily="18" charset="0"/>
              </a:rPr>
              <a:t>Files</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4528498" cy="3962400"/>
          </a:xfrm>
        </p:spPr>
        <p:txBody>
          <a:bodyPr>
            <a:normAutofit/>
          </a:bodyPr>
          <a:lstStyle/>
          <a:p>
            <a:r>
              <a:rPr lang="en-US" dirty="0" smtClean="0">
                <a:solidFill>
                  <a:srgbClr val="002060"/>
                </a:solidFill>
              </a:rPr>
              <a:t>Via GIT command line</a:t>
            </a:r>
          </a:p>
          <a:p>
            <a:pPr marL="914400" lvl="2" indent="0">
              <a:lnSpc>
                <a:spcPct val="100000"/>
              </a:lnSpc>
              <a:buNone/>
            </a:pPr>
            <a:r>
              <a:rPr lang="en-US" dirty="0"/>
              <a:t>$ </a:t>
            </a:r>
            <a:r>
              <a:rPr lang="en-US" dirty="0" err="1"/>
              <a:t>git</a:t>
            </a:r>
            <a:r>
              <a:rPr lang="en-US" dirty="0"/>
              <a:t> add </a:t>
            </a:r>
            <a:r>
              <a:rPr lang="en-US" dirty="0" smtClean="0"/>
              <a:t>"GIT training.pptx”</a:t>
            </a:r>
          </a:p>
          <a:p>
            <a:pPr>
              <a:lnSpc>
                <a:spcPct val="160000"/>
              </a:lnSpc>
            </a:pPr>
            <a:r>
              <a:rPr lang="en-US" dirty="0" smtClean="0"/>
              <a:t>Via </a:t>
            </a:r>
            <a:r>
              <a:rPr lang="en-US" dirty="0" err="1" smtClean="0"/>
              <a:t>TortoiseGIT</a:t>
            </a:r>
            <a:endParaRPr lang="en-US" dirty="0" smtClean="0"/>
          </a:p>
          <a:p>
            <a:pPr lvl="1">
              <a:lnSpc>
                <a:spcPct val="160000"/>
              </a:lnSpc>
            </a:pPr>
            <a:r>
              <a:rPr lang="en-US" dirty="0" smtClean="0"/>
              <a:t>Modified file won’t support add, it will be implement when committing.</a:t>
            </a:r>
            <a:endParaRPr lang="en-US" dirty="0"/>
          </a:p>
        </p:txBody>
      </p:sp>
      <p:pic>
        <p:nvPicPr>
          <p:cNvPr id="14" name="Picture 13"/>
          <p:cNvPicPr>
            <a:picLocks noChangeAspect="1"/>
          </p:cNvPicPr>
          <p:nvPr/>
        </p:nvPicPr>
        <p:blipFill>
          <a:blip r:embed="rId3" cstate="print"/>
          <a:stretch>
            <a:fillRect/>
          </a:stretch>
        </p:blipFill>
        <p:spPr>
          <a:xfrm>
            <a:off x="4833298" y="2133600"/>
            <a:ext cx="4324350" cy="4010025"/>
          </a:xfrm>
          <a:prstGeom prst="rect">
            <a:avLst/>
          </a:prstGeom>
        </p:spPr>
      </p:pic>
    </p:spTree>
    <p:extLst>
      <p:ext uri="{BB962C8B-B14F-4D97-AF65-F5344CB8AC3E}">
        <p14:creationId xmlns:p14="http://schemas.microsoft.com/office/powerpoint/2010/main" val="9814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Delete/Move/Rename Files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4528498" cy="3962400"/>
          </a:xfrm>
        </p:spPr>
        <p:txBody>
          <a:bodyPr>
            <a:normAutofit/>
          </a:bodyPr>
          <a:lstStyle/>
          <a:p>
            <a:r>
              <a:rPr lang="en-US" dirty="0" smtClean="0">
                <a:solidFill>
                  <a:srgbClr val="002060"/>
                </a:solidFill>
              </a:rPr>
              <a:t>Via GIT command line</a:t>
            </a:r>
          </a:p>
          <a:p>
            <a:pPr marL="914400" lvl="2" indent="0">
              <a:lnSpc>
                <a:spcPct val="100000"/>
              </a:lnSpc>
              <a:buNone/>
            </a:pPr>
            <a:r>
              <a:rPr lang="en-US" dirty="0" smtClean="0"/>
              <a:t>$ </a:t>
            </a:r>
            <a:r>
              <a:rPr lang="en-US" dirty="0" err="1"/>
              <a:t>git</a:t>
            </a:r>
            <a:r>
              <a:rPr lang="en-US" dirty="0"/>
              <a:t> </a:t>
            </a:r>
            <a:r>
              <a:rPr lang="en-US" dirty="0" err="1"/>
              <a:t>rm</a:t>
            </a:r>
            <a:r>
              <a:rPr lang="en-US" dirty="0"/>
              <a:t> </a:t>
            </a:r>
            <a:r>
              <a:rPr lang="en-US" dirty="0" smtClean="0"/>
              <a:t>“filename”</a:t>
            </a:r>
          </a:p>
          <a:p>
            <a:pPr marL="914400" lvl="2" indent="0">
              <a:lnSpc>
                <a:spcPct val="100000"/>
              </a:lnSpc>
              <a:buNone/>
            </a:pPr>
            <a:r>
              <a:rPr lang="en-US" dirty="0"/>
              <a:t>$ </a:t>
            </a:r>
            <a:r>
              <a:rPr lang="en-US" dirty="0" err="1"/>
              <a:t>git</a:t>
            </a:r>
            <a:r>
              <a:rPr lang="en-US" dirty="0"/>
              <a:t> mv </a:t>
            </a:r>
            <a:r>
              <a:rPr lang="en-US" dirty="0" smtClean="0"/>
              <a:t>“</a:t>
            </a:r>
            <a:r>
              <a:rPr lang="en-US" dirty="0" err="1" smtClean="0"/>
              <a:t>file_from</a:t>
            </a:r>
            <a:r>
              <a:rPr lang="en-US" dirty="0" smtClean="0"/>
              <a:t>” “</a:t>
            </a:r>
            <a:r>
              <a:rPr lang="en-US" dirty="0" err="1" smtClean="0"/>
              <a:t>file_to</a:t>
            </a:r>
            <a:r>
              <a:rPr lang="en-US" dirty="0" smtClean="0"/>
              <a:t>”</a:t>
            </a:r>
          </a:p>
          <a:p>
            <a:pPr>
              <a:lnSpc>
                <a:spcPct val="160000"/>
              </a:lnSpc>
            </a:pPr>
            <a:r>
              <a:rPr lang="en-US" dirty="0" smtClean="0"/>
              <a:t>Via </a:t>
            </a:r>
            <a:r>
              <a:rPr lang="en-US" dirty="0" err="1" smtClean="0"/>
              <a:t>TortoiseGIT</a:t>
            </a:r>
            <a:endParaRPr lang="en-US" dirty="0" smtClean="0"/>
          </a:p>
        </p:txBody>
      </p:sp>
      <p:pic>
        <p:nvPicPr>
          <p:cNvPr id="3" name="Picture 2"/>
          <p:cNvPicPr>
            <a:picLocks noChangeAspect="1"/>
          </p:cNvPicPr>
          <p:nvPr/>
        </p:nvPicPr>
        <p:blipFill>
          <a:blip r:embed="rId3" cstate="print"/>
          <a:stretch>
            <a:fillRect/>
          </a:stretch>
        </p:blipFill>
        <p:spPr>
          <a:xfrm>
            <a:off x="4191000" y="1447800"/>
            <a:ext cx="4619625" cy="381000"/>
          </a:xfrm>
          <a:prstGeom prst="rect">
            <a:avLst/>
          </a:prstGeom>
        </p:spPr>
      </p:pic>
      <p:pic>
        <p:nvPicPr>
          <p:cNvPr id="5" name="Picture 4"/>
          <p:cNvPicPr>
            <a:picLocks noChangeAspect="1"/>
          </p:cNvPicPr>
          <p:nvPr/>
        </p:nvPicPr>
        <p:blipFill>
          <a:blip r:embed="rId4" cstate="print"/>
          <a:stretch>
            <a:fillRect/>
          </a:stretch>
        </p:blipFill>
        <p:spPr>
          <a:xfrm>
            <a:off x="1411761" y="3048000"/>
            <a:ext cx="2314575" cy="342900"/>
          </a:xfrm>
          <a:prstGeom prst="rect">
            <a:avLst/>
          </a:prstGeom>
        </p:spPr>
      </p:pic>
      <p:pic>
        <p:nvPicPr>
          <p:cNvPr id="7" name="Picture 6"/>
          <p:cNvPicPr>
            <a:picLocks noChangeAspect="1"/>
          </p:cNvPicPr>
          <p:nvPr/>
        </p:nvPicPr>
        <p:blipFill>
          <a:blip r:embed="rId5" cstate="print"/>
          <a:stretch>
            <a:fillRect/>
          </a:stretch>
        </p:blipFill>
        <p:spPr>
          <a:xfrm>
            <a:off x="1411761" y="3848100"/>
            <a:ext cx="1628775" cy="247650"/>
          </a:xfrm>
          <a:prstGeom prst="rect">
            <a:avLst/>
          </a:prstGeom>
        </p:spPr>
      </p:pic>
    </p:spTree>
    <p:extLst>
      <p:ext uri="{BB962C8B-B14F-4D97-AF65-F5344CB8AC3E}">
        <p14:creationId xmlns:p14="http://schemas.microsoft.com/office/powerpoint/2010/main" val="269914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Agenda</a:t>
            </a:r>
            <a:endParaRPr lang="en-US" dirty="0">
              <a:solidFill>
                <a:srgbClr val="00B0F0"/>
              </a:solidFill>
            </a:endParaRPr>
          </a:p>
        </p:txBody>
      </p:sp>
      <p:sp>
        <p:nvSpPr>
          <p:cNvPr id="3" name="Content Placeholder 2"/>
          <p:cNvSpPr>
            <a:spLocks noGrp="1"/>
          </p:cNvSpPr>
          <p:nvPr>
            <p:ph idx="1"/>
          </p:nvPr>
        </p:nvSpPr>
        <p:spPr>
          <a:xfrm>
            <a:off x="457200" y="990600"/>
            <a:ext cx="8224838" cy="4827587"/>
          </a:xfrm>
        </p:spPr>
        <p:txBody>
          <a:bodyPr>
            <a:normAutofit/>
          </a:bodyPr>
          <a:lstStyle/>
          <a:p>
            <a:pPr marL="571500" indent="-457200">
              <a:buClr>
                <a:srgbClr val="00B0F0"/>
              </a:buClr>
              <a:buAutoNum type="arabicPeriod"/>
            </a:pPr>
            <a:r>
              <a:rPr lang="en-US" dirty="0" smtClean="0">
                <a:solidFill>
                  <a:srgbClr val="00B0F0"/>
                </a:solidFill>
                <a:latin typeface="Times New Roman" panose="02020603050405020304" pitchFamily="18" charset="0"/>
                <a:cs typeface="Times New Roman" panose="02020603050405020304" pitchFamily="18" charset="0"/>
              </a:rPr>
              <a:t>Version control - GIT introduction</a:t>
            </a:r>
          </a:p>
          <a:p>
            <a:pPr marL="571500" indent="-457200">
              <a:buClr>
                <a:srgbClr val="00B0F0"/>
              </a:buClr>
              <a:buAutoNum type="arabicPeriod"/>
            </a:pPr>
            <a:r>
              <a:rPr lang="en-US" dirty="0" smtClean="0">
                <a:solidFill>
                  <a:srgbClr val="00B0F0"/>
                </a:solidFill>
                <a:latin typeface="Times New Roman" panose="02020603050405020304" pitchFamily="18" charset="0"/>
                <a:cs typeface="Times New Roman" panose="02020603050405020304" pitchFamily="18" charset="0"/>
              </a:rPr>
              <a:t>How to use</a:t>
            </a:r>
          </a:p>
          <a:p>
            <a:pPr marL="571500" indent="-457200">
              <a:buClr>
                <a:srgbClr val="00B0F0"/>
              </a:buClr>
              <a:buAutoNum type="arabicPeriod"/>
            </a:pPr>
            <a:r>
              <a:rPr lang="en-US" dirty="0" smtClean="0">
                <a:solidFill>
                  <a:srgbClr val="00B0F0"/>
                </a:solidFill>
                <a:latin typeface="Times New Roman" panose="02020603050405020304" pitchFamily="18" charset="0"/>
                <a:cs typeface="Times New Roman" panose="02020603050405020304" pitchFamily="18" charset="0"/>
              </a:rPr>
              <a:t>Best practices</a:t>
            </a:r>
          </a:p>
          <a:p>
            <a:pPr marL="571500" indent="-457200">
              <a:buClr>
                <a:srgbClr val="00B0F0"/>
              </a:buClr>
              <a:buAutoNum type="arabicPeriod"/>
            </a:pPr>
            <a:r>
              <a:rPr lang="en-US" dirty="0" smtClean="0">
                <a:solidFill>
                  <a:srgbClr val="00B0F0"/>
                </a:solidFill>
                <a:latin typeface="Times New Roman" panose="02020603050405020304" pitchFamily="18" charset="0"/>
                <a:cs typeface="Times New Roman" panose="02020603050405020304" pitchFamily="18" charset="0"/>
              </a:rPr>
              <a:t>Code submission process</a:t>
            </a:r>
          </a:p>
          <a:p>
            <a:pPr marL="571500" indent="-457200">
              <a:buClr>
                <a:srgbClr val="00B0F0"/>
              </a:buClr>
              <a:buFont typeface="Wingdings" panose="05000000000000000000" pitchFamily="2" charset="2"/>
              <a:buAutoNum type="arabicPeriod"/>
            </a:pPr>
            <a:r>
              <a:rPr lang="en-US" dirty="0" smtClean="0">
                <a:solidFill>
                  <a:srgbClr val="00B0F0"/>
                </a:solidFill>
                <a:latin typeface="Times New Roman" panose="02020603050405020304" pitchFamily="18" charset="0"/>
                <a:cs typeface="Times New Roman" panose="02020603050405020304" pitchFamily="18" charset="0"/>
              </a:rPr>
              <a:t>Q &amp; A</a:t>
            </a:r>
          </a:p>
          <a:p>
            <a:pPr marL="571500" indent="-457200">
              <a:buClr>
                <a:srgbClr val="00B0F0"/>
              </a:buClr>
              <a:buFont typeface="Wingdings" panose="05000000000000000000" pitchFamily="2" charset="2"/>
              <a:buAutoNum type="arabicPeriod"/>
            </a:pPr>
            <a:r>
              <a:rPr lang="en-US" dirty="0" smtClean="0">
                <a:solidFill>
                  <a:srgbClr val="00B0F0"/>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082866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Viewing Your Staged and </a:t>
            </a:r>
            <a:r>
              <a:rPr lang="en-US" dirty="0" err="1" smtClean="0">
                <a:latin typeface="Times New Roman" pitchFamily="18" charset="0"/>
                <a:cs typeface="Times New Roman" pitchFamily="18" charset="0"/>
              </a:rPr>
              <a:t>Unstaged</a:t>
            </a:r>
            <a:r>
              <a:rPr lang="en-US" dirty="0" smtClean="0">
                <a:latin typeface="Times New Roman" pitchFamily="18" charset="0"/>
                <a:cs typeface="Times New Roman" pitchFamily="18" charset="0"/>
              </a:rPr>
              <a:t> Changes</a:t>
            </a:r>
            <a:r>
              <a:rPr lang="en-US" dirty="0" smtClean="0"/>
              <a:t/>
            </a:r>
            <a:br>
              <a:rPr lang="en-US" dirty="0" smtClean="0"/>
            </a:b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534400" cy="2895600"/>
          </a:xfrm>
        </p:spPr>
        <p:txBody>
          <a:bodyPr>
            <a:normAutofit/>
          </a:bodyPr>
          <a:lstStyle/>
          <a:p>
            <a:r>
              <a:rPr lang="en-US" dirty="0" smtClean="0">
                <a:solidFill>
                  <a:srgbClr val="002060"/>
                </a:solidFill>
              </a:rPr>
              <a:t>Via GIT command line</a:t>
            </a:r>
          </a:p>
          <a:p>
            <a:pPr marL="914400" lvl="2" indent="0">
              <a:lnSpc>
                <a:spcPct val="100000"/>
              </a:lnSpc>
              <a:buNone/>
            </a:pPr>
            <a:r>
              <a:rPr lang="en-US" dirty="0"/>
              <a:t>$ </a:t>
            </a:r>
            <a:r>
              <a:rPr lang="en-US" dirty="0" err="1" smtClean="0"/>
              <a:t>git</a:t>
            </a:r>
            <a:r>
              <a:rPr lang="en-US" dirty="0" smtClean="0"/>
              <a:t> diff</a:t>
            </a:r>
          </a:p>
          <a:p>
            <a:pPr marL="914400" lvl="2" indent="0">
              <a:lnSpc>
                <a:spcPct val="100000"/>
              </a:lnSpc>
              <a:buNone/>
            </a:pPr>
            <a:endParaRPr lang="en-US" dirty="0" smtClean="0"/>
          </a:p>
          <a:p>
            <a:pPr marL="914400" lvl="2" indent="0">
              <a:lnSpc>
                <a:spcPct val="100000"/>
              </a:lnSpc>
              <a:buNone/>
            </a:pPr>
            <a:endParaRPr lang="en-US" dirty="0" smtClean="0"/>
          </a:p>
          <a:p>
            <a:pPr marL="914400" lvl="2" indent="0">
              <a:lnSpc>
                <a:spcPct val="100000"/>
              </a:lnSpc>
              <a:buNone/>
            </a:pPr>
            <a:endParaRPr lang="en-US" dirty="0" smtClean="0"/>
          </a:p>
          <a:p>
            <a:pPr>
              <a:lnSpc>
                <a:spcPct val="160000"/>
              </a:lnSpc>
            </a:pPr>
            <a:r>
              <a:rPr lang="en-US" dirty="0" smtClean="0"/>
              <a:t>Via </a:t>
            </a:r>
            <a:r>
              <a:rPr lang="en-US" dirty="0" err="1" smtClean="0"/>
              <a:t>TortoiseGIT</a:t>
            </a:r>
            <a:endParaRPr lang="en-US" dirty="0" smtClean="0"/>
          </a:p>
        </p:txBody>
      </p:sp>
      <p:pic>
        <p:nvPicPr>
          <p:cNvPr id="1026" name="Picture 2"/>
          <p:cNvPicPr>
            <a:picLocks noChangeAspect="1" noChangeArrowheads="1"/>
          </p:cNvPicPr>
          <p:nvPr/>
        </p:nvPicPr>
        <p:blipFill>
          <a:blip r:embed="rId3" cstate="print"/>
          <a:srcRect/>
          <a:stretch>
            <a:fillRect/>
          </a:stretch>
        </p:blipFill>
        <p:spPr bwMode="auto">
          <a:xfrm>
            <a:off x="2590800" y="1447800"/>
            <a:ext cx="6324600" cy="1584733"/>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33400" y="3657600"/>
            <a:ext cx="1123950" cy="29527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152400" y="4267200"/>
            <a:ext cx="4648199" cy="184785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4953000" y="4191000"/>
            <a:ext cx="3971925" cy="2162175"/>
          </a:xfrm>
          <a:prstGeom prst="rect">
            <a:avLst/>
          </a:prstGeom>
          <a:noFill/>
          <a:ln w="9525">
            <a:noFill/>
            <a:miter lim="800000"/>
            <a:headEnd/>
            <a:tailEnd/>
          </a:ln>
        </p:spPr>
      </p:pic>
      <p:cxnSp>
        <p:nvCxnSpPr>
          <p:cNvPr id="11" name="Straight Arrow Connector 10"/>
          <p:cNvCxnSpPr>
            <a:stCxn id="1028" idx="2"/>
          </p:cNvCxnSpPr>
          <p:nvPr/>
        </p:nvCxnSpPr>
        <p:spPr>
          <a:xfrm flipH="1">
            <a:off x="914400" y="3952875"/>
            <a:ext cx="180975" cy="13049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895600" y="4419600"/>
            <a:ext cx="2362200" cy="1295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46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4" presetClass="entr" presetSubtype="16"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Effect transition="in" filter="box(in)">
                                      <p:cBhvr>
                                        <p:cTn id="9" dur="500"/>
                                        <p:tgtEl>
                                          <p:spTgt spid="1028"/>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ox(in)">
                                      <p:cBhvr>
                                        <p:cTn id="14" dur="500"/>
                                        <p:tgtEl>
                                          <p:spTgt spid="11"/>
                                        </p:tgtEl>
                                      </p:cBhvr>
                                    </p:animEffect>
                                  </p:childTnLst>
                                </p:cTn>
                              </p:par>
                              <p:par>
                                <p:cTn id="15" presetID="4" presetClass="entr" presetSubtype="16" fill="hold" nodeType="withEffect">
                                  <p:stCondLst>
                                    <p:cond delay="0"/>
                                  </p:stCondLst>
                                  <p:childTnLst>
                                    <p:set>
                                      <p:cBhvr>
                                        <p:cTn id="16" dur="1" fill="hold">
                                          <p:stCondLst>
                                            <p:cond delay="0"/>
                                          </p:stCondLst>
                                        </p:cTn>
                                        <p:tgtEl>
                                          <p:spTgt spid="1029"/>
                                        </p:tgtEl>
                                        <p:attrNameLst>
                                          <p:attrName>style.visibility</p:attrName>
                                        </p:attrNameLst>
                                      </p:cBhvr>
                                      <p:to>
                                        <p:strVal val="visible"/>
                                      </p:to>
                                    </p:set>
                                    <p:animEffect transition="in" filter="box(in)">
                                      <p:cBhvr>
                                        <p:cTn id="17" dur="500"/>
                                        <p:tgtEl>
                                          <p:spTgt spid="102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par>
                                <p:cTn id="23" presetID="4" presetClass="entr" presetSubtype="16"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box(in)">
                                      <p:cBhvr>
                                        <p:cTn id="2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Commit</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2590800"/>
          </a:xfrm>
        </p:spPr>
        <p:txBody>
          <a:bodyPr>
            <a:normAutofit/>
          </a:bodyPr>
          <a:lstStyle/>
          <a:p>
            <a:r>
              <a:rPr lang="en-US" dirty="0" smtClean="0">
                <a:solidFill>
                  <a:srgbClr val="002060"/>
                </a:solidFill>
              </a:rPr>
              <a:t>Via GIT command line</a:t>
            </a:r>
          </a:p>
          <a:p>
            <a:pPr marL="914400" lvl="2" indent="0">
              <a:lnSpc>
                <a:spcPct val="100000"/>
              </a:lnSpc>
              <a:buNone/>
            </a:pPr>
            <a:r>
              <a:rPr lang="en-US" dirty="0"/>
              <a:t>$ </a:t>
            </a:r>
            <a:r>
              <a:rPr lang="en-US" dirty="0" err="1" smtClean="0"/>
              <a:t>git</a:t>
            </a:r>
            <a:r>
              <a:rPr lang="en-US" dirty="0" smtClean="0"/>
              <a:t> commit – m “Message”</a:t>
            </a:r>
          </a:p>
          <a:p>
            <a:pPr marL="914400" lvl="2" indent="0">
              <a:lnSpc>
                <a:spcPct val="100000"/>
              </a:lnSpc>
              <a:buNone/>
            </a:pPr>
            <a:endParaRPr lang="en-US" dirty="0"/>
          </a:p>
          <a:p>
            <a:pPr marL="914400" lvl="2" indent="0">
              <a:lnSpc>
                <a:spcPct val="100000"/>
              </a:lnSpc>
              <a:buNone/>
            </a:pPr>
            <a:endParaRPr lang="en-US" dirty="0" smtClean="0"/>
          </a:p>
          <a:p>
            <a:pPr>
              <a:lnSpc>
                <a:spcPct val="160000"/>
              </a:lnSpc>
            </a:pPr>
            <a:r>
              <a:rPr lang="en-US" dirty="0" smtClean="0"/>
              <a:t>Via </a:t>
            </a:r>
            <a:r>
              <a:rPr lang="en-US" dirty="0" err="1" smtClean="0"/>
              <a:t>TortoiseGIT</a:t>
            </a:r>
            <a:r>
              <a:rPr lang="en-US" dirty="0" smtClean="0"/>
              <a:t>: </a:t>
            </a:r>
            <a:endParaRPr lang="en-US" dirty="0"/>
          </a:p>
        </p:txBody>
      </p:sp>
      <p:pic>
        <p:nvPicPr>
          <p:cNvPr id="2051" name="Picture 3"/>
          <p:cNvPicPr>
            <a:picLocks noChangeAspect="1" noChangeArrowheads="1"/>
          </p:cNvPicPr>
          <p:nvPr/>
        </p:nvPicPr>
        <p:blipFill>
          <a:blip r:embed="rId3" cstate="print"/>
          <a:srcRect/>
          <a:stretch>
            <a:fillRect/>
          </a:stretch>
        </p:blipFill>
        <p:spPr bwMode="auto">
          <a:xfrm>
            <a:off x="1295400" y="1905000"/>
            <a:ext cx="6858000" cy="904875"/>
          </a:xfrm>
          <a:prstGeom prst="rect">
            <a:avLst/>
          </a:prstGeom>
          <a:noFill/>
          <a:ln w="9525">
            <a:noFill/>
            <a:miter lim="800000"/>
            <a:headEnd/>
            <a:tailEnd/>
          </a:ln>
        </p:spPr>
      </p:pic>
      <p:pic>
        <p:nvPicPr>
          <p:cNvPr id="2053" name="Picture 5"/>
          <p:cNvPicPr>
            <a:picLocks noChangeAspect="1" noChangeArrowheads="1"/>
          </p:cNvPicPr>
          <p:nvPr/>
        </p:nvPicPr>
        <p:blipFill>
          <a:blip r:embed="rId4" cstate="print"/>
          <a:srcRect/>
          <a:stretch>
            <a:fillRect/>
          </a:stretch>
        </p:blipFill>
        <p:spPr bwMode="auto">
          <a:xfrm>
            <a:off x="533400" y="3962400"/>
            <a:ext cx="2562225" cy="1314450"/>
          </a:xfrm>
          <a:prstGeom prst="rect">
            <a:avLst/>
          </a:prstGeom>
          <a:noFill/>
          <a:ln w="9525">
            <a:noFill/>
            <a:miter lim="800000"/>
            <a:headEnd/>
            <a:tailEnd/>
          </a:ln>
        </p:spPr>
      </p:pic>
      <p:pic>
        <p:nvPicPr>
          <p:cNvPr id="2054" name="Picture 6"/>
          <p:cNvPicPr>
            <a:picLocks noChangeAspect="1" noChangeArrowheads="1"/>
          </p:cNvPicPr>
          <p:nvPr/>
        </p:nvPicPr>
        <p:blipFill>
          <a:blip r:embed="rId5" cstate="print"/>
          <a:srcRect/>
          <a:stretch>
            <a:fillRect/>
          </a:stretch>
        </p:blipFill>
        <p:spPr bwMode="auto">
          <a:xfrm>
            <a:off x="4191000" y="2971800"/>
            <a:ext cx="3962400" cy="3470613"/>
          </a:xfrm>
          <a:prstGeom prst="rect">
            <a:avLst/>
          </a:prstGeom>
          <a:noFill/>
          <a:ln w="9525">
            <a:noFill/>
            <a:miter lim="800000"/>
            <a:headEnd/>
            <a:tailEnd/>
          </a:ln>
        </p:spPr>
      </p:pic>
      <p:cxnSp>
        <p:nvCxnSpPr>
          <p:cNvPr id="11" name="Straight Arrow Connector 10"/>
          <p:cNvCxnSpPr/>
          <p:nvPr/>
        </p:nvCxnSpPr>
        <p:spPr>
          <a:xfrm>
            <a:off x="2133600" y="4648200"/>
            <a:ext cx="22098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495800" y="4419600"/>
            <a:ext cx="28194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257800" y="3657600"/>
            <a:ext cx="1828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05400" y="3733800"/>
            <a:ext cx="1143000" cy="236220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75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animEffect transition="in" filter="box(in)">
                                      <p:cBhvr>
                                        <p:cTn id="11" dur="500"/>
                                        <p:tgtEl>
                                          <p:spTgt spid="2053"/>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box(in)">
                                      <p:cBhvr>
                                        <p:cTn id="16" dur="500"/>
                                        <p:tgtEl>
                                          <p:spTgt spid="2054"/>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ox(i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ox(i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ox(i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ox(in)">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Un-staging Files</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5562600"/>
          </a:xfrm>
        </p:spPr>
        <p:txBody>
          <a:bodyPr>
            <a:normAutofit fontScale="92500" lnSpcReduction="20000"/>
          </a:bodyPr>
          <a:lstStyle/>
          <a:p>
            <a:r>
              <a:rPr lang="en-US" dirty="0" smtClean="0">
                <a:solidFill>
                  <a:srgbClr val="002060"/>
                </a:solidFill>
              </a:rPr>
              <a:t>Via GIT command line</a:t>
            </a:r>
          </a:p>
          <a:p>
            <a:pPr marL="914400" lvl="2" indent="0">
              <a:lnSpc>
                <a:spcPct val="100000"/>
              </a:lnSpc>
              <a:buNone/>
            </a:pPr>
            <a:r>
              <a:rPr lang="en-US" dirty="0"/>
              <a:t>$ </a:t>
            </a:r>
            <a:r>
              <a:rPr lang="en-US" dirty="0" err="1"/>
              <a:t>git</a:t>
            </a:r>
            <a:r>
              <a:rPr lang="en-US" dirty="0"/>
              <a:t> </a:t>
            </a:r>
            <a:r>
              <a:rPr lang="en-US" dirty="0" smtClean="0"/>
              <a:t>reset HEAD "GIT training.pptx”</a:t>
            </a:r>
          </a:p>
          <a:p>
            <a:pPr marL="914400" lvl="2" indent="0">
              <a:lnSpc>
                <a:spcPct val="100000"/>
              </a:lnSpc>
              <a:buNone/>
            </a:pPr>
            <a:r>
              <a:rPr lang="en-US" dirty="0" smtClean="0"/>
              <a:t>Or $</a:t>
            </a:r>
            <a:r>
              <a:rPr lang="en-US" dirty="0" err="1" smtClean="0"/>
              <a:t>git</a:t>
            </a:r>
            <a:r>
              <a:rPr lang="en-US" dirty="0" smtClean="0"/>
              <a:t> </a:t>
            </a:r>
            <a:r>
              <a:rPr lang="en-US" dirty="0"/>
              <a:t>reset </a:t>
            </a:r>
            <a:r>
              <a:rPr lang="en-US" dirty="0" smtClean="0"/>
              <a:t>"</a:t>
            </a:r>
            <a:r>
              <a:rPr lang="en-US" dirty="0"/>
              <a:t>GIT training.pptx</a:t>
            </a:r>
            <a:r>
              <a:rPr lang="en-US" dirty="0" smtClean="0"/>
              <a:t>”</a:t>
            </a:r>
          </a:p>
          <a:p>
            <a:pPr marL="914400" lvl="2" indent="0">
              <a:lnSpc>
                <a:spcPct val="100000"/>
              </a:lnSpc>
              <a:buNone/>
            </a:pPr>
            <a:r>
              <a:rPr lang="en-US" dirty="0" smtClean="0"/>
              <a:t>Or $</a:t>
            </a:r>
            <a:r>
              <a:rPr lang="en-US" dirty="0" err="1" smtClean="0"/>
              <a:t>git</a:t>
            </a:r>
            <a:r>
              <a:rPr lang="en-US" dirty="0" smtClean="0"/>
              <a:t> reset </a:t>
            </a:r>
            <a:r>
              <a:rPr lang="en-US" dirty="0" smtClean="0">
                <a:sym typeface="Wingdings" panose="05000000000000000000" pitchFamily="2" charset="2"/>
              </a:rPr>
              <a:t> reset all files to </a:t>
            </a:r>
            <a:r>
              <a:rPr lang="en-US" dirty="0" err="1" smtClean="0">
                <a:sym typeface="Wingdings" panose="05000000000000000000" pitchFamily="2" charset="2"/>
              </a:rPr>
              <a:t>unstage</a:t>
            </a:r>
            <a:endParaRPr lang="en-US" dirty="0"/>
          </a:p>
          <a:p>
            <a:pPr marL="914400" lvl="2" indent="0">
              <a:lnSpc>
                <a:spcPct val="100000"/>
              </a:lnSpc>
              <a:buNone/>
            </a:pPr>
            <a:endParaRPr lang="en-US" dirty="0" smtClean="0"/>
          </a:p>
          <a:p>
            <a:pPr marL="914400" lvl="2" indent="0">
              <a:lnSpc>
                <a:spcPct val="100000"/>
              </a:lnSpc>
              <a:buNone/>
            </a:pPr>
            <a:endParaRPr lang="en-US" dirty="0"/>
          </a:p>
          <a:p>
            <a:pPr marL="914400" lvl="2" indent="0">
              <a:lnSpc>
                <a:spcPct val="100000"/>
              </a:lnSpc>
              <a:buNone/>
            </a:pPr>
            <a:endParaRPr lang="en-US" dirty="0" smtClean="0"/>
          </a:p>
          <a:p>
            <a:pPr>
              <a:lnSpc>
                <a:spcPct val="160000"/>
              </a:lnSpc>
            </a:pPr>
            <a:endParaRPr lang="en-US" dirty="0" smtClean="0"/>
          </a:p>
          <a:p>
            <a:pPr>
              <a:lnSpc>
                <a:spcPct val="160000"/>
              </a:lnSpc>
            </a:pPr>
            <a:endParaRPr lang="en-US" dirty="0"/>
          </a:p>
          <a:p>
            <a:pPr>
              <a:lnSpc>
                <a:spcPct val="160000"/>
              </a:lnSpc>
            </a:pPr>
            <a:endParaRPr lang="en-US" dirty="0" smtClean="0"/>
          </a:p>
          <a:p>
            <a:pPr>
              <a:lnSpc>
                <a:spcPct val="160000"/>
              </a:lnSpc>
            </a:pPr>
            <a:endParaRPr lang="en-US" dirty="0"/>
          </a:p>
          <a:p>
            <a:pPr>
              <a:lnSpc>
                <a:spcPct val="160000"/>
              </a:lnSpc>
            </a:pPr>
            <a:r>
              <a:rPr lang="en-US" dirty="0" smtClean="0"/>
              <a:t>Via </a:t>
            </a:r>
            <a:r>
              <a:rPr lang="en-US" dirty="0" err="1" smtClean="0"/>
              <a:t>TortoiseGIT</a:t>
            </a:r>
            <a:r>
              <a:rPr lang="en-US" dirty="0" smtClean="0"/>
              <a:t>: N/A</a:t>
            </a:r>
            <a:endParaRPr lang="en-US" dirty="0"/>
          </a:p>
        </p:txBody>
      </p:sp>
      <p:pic>
        <p:nvPicPr>
          <p:cNvPr id="3" name="Picture 2"/>
          <p:cNvPicPr>
            <a:picLocks noChangeAspect="1"/>
          </p:cNvPicPr>
          <p:nvPr/>
        </p:nvPicPr>
        <p:blipFill>
          <a:blip r:embed="rId3" cstate="print"/>
          <a:stretch>
            <a:fillRect/>
          </a:stretch>
        </p:blipFill>
        <p:spPr>
          <a:xfrm>
            <a:off x="2428875" y="2320390"/>
            <a:ext cx="6334125" cy="704850"/>
          </a:xfrm>
          <a:prstGeom prst="rect">
            <a:avLst/>
          </a:prstGeom>
        </p:spPr>
      </p:pic>
      <p:pic>
        <p:nvPicPr>
          <p:cNvPr id="5" name="Picture 2" descr="enter image description he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1485" y="3276600"/>
            <a:ext cx="7162800" cy="2161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75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Undoing things (1)</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457200" y="1143000"/>
            <a:ext cx="8458200" cy="3886200"/>
          </a:xfrm>
        </p:spPr>
        <p:txBody>
          <a:bodyPr>
            <a:normAutofit lnSpcReduction="10000"/>
          </a:bodyPr>
          <a:lstStyle/>
          <a:p>
            <a:r>
              <a:rPr lang="en-US" dirty="0" smtClean="0">
                <a:solidFill>
                  <a:srgbClr val="002060"/>
                </a:solidFill>
              </a:rPr>
              <a:t>Via GIT command line: reset, change commit, checkout</a:t>
            </a:r>
          </a:p>
          <a:p>
            <a:pPr marL="914400" lvl="2" indent="0">
              <a:lnSpc>
                <a:spcPct val="100000"/>
              </a:lnSpc>
              <a:buNone/>
            </a:pPr>
            <a:r>
              <a:rPr lang="en-US" dirty="0"/>
              <a:t>$ </a:t>
            </a:r>
            <a:r>
              <a:rPr lang="en-US" dirty="0" err="1" smtClean="0"/>
              <a:t>git</a:t>
            </a:r>
            <a:r>
              <a:rPr lang="en-US" dirty="0" smtClean="0"/>
              <a:t> commit --amend –m “Message” </a:t>
            </a:r>
            <a:r>
              <a:rPr lang="en-US" dirty="0" smtClean="0">
                <a:sym typeface="Wingdings" panose="05000000000000000000" pitchFamily="2" charset="2"/>
              </a:rPr>
              <a:t> Update message or add new file in previous commit.</a:t>
            </a:r>
          </a:p>
          <a:p>
            <a:pPr marL="914400" lvl="2" indent="0">
              <a:lnSpc>
                <a:spcPct val="100000"/>
              </a:lnSpc>
              <a:buNone/>
            </a:pPr>
            <a:r>
              <a:rPr lang="en-US" dirty="0">
                <a:sym typeface="Wingdings" panose="05000000000000000000" pitchFamily="2" charset="2"/>
              </a:rPr>
              <a:t>$ </a:t>
            </a:r>
            <a:r>
              <a:rPr lang="en-US" dirty="0" err="1">
                <a:sym typeface="Wingdings" panose="05000000000000000000" pitchFamily="2" charset="2"/>
              </a:rPr>
              <a:t>git</a:t>
            </a:r>
            <a:r>
              <a:rPr lang="en-US" dirty="0">
                <a:sym typeface="Wingdings" panose="05000000000000000000" pitchFamily="2" charset="2"/>
              </a:rPr>
              <a:t> checkout </a:t>
            </a:r>
            <a:r>
              <a:rPr lang="en-US" dirty="0" smtClean="0">
                <a:sym typeface="Wingdings" panose="05000000000000000000" pitchFamily="2" charset="2"/>
              </a:rPr>
              <a:t>-- “filename”  Discard changes in this file, any changes in the file will be gone. Note: check out without file new won’t overwrite changed files.</a:t>
            </a:r>
          </a:p>
          <a:p>
            <a:pPr marL="914400" lvl="2" indent="0">
              <a:lnSpc>
                <a:spcPct val="100000"/>
              </a:lnSpc>
              <a:buNone/>
            </a:pPr>
            <a:r>
              <a:rPr lang="en-US" dirty="0" smtClean="0">
                <a:sym typeface="Wingdings" panose="05000000000000000000" pitchFamily="2" charset="2"/>
              </a:rPr>
              <a:t>$ </a:t>
            </a:r>
            <a:r>
              <a:rPr lang="en-US" dirty="0" err="1" smtClean="0">
                <a:sym typeface="Wingdings" panose="05000000000000000000" pitchFamily="2" charset="2"/>
              </a:rPr>
              <a:t>git</a:t>
            </a:r>
            <a:r>
              <a:rPr lang="en-US" dirty="0" smtClean="0">
                <a:sym typeface="Wingdings" panose="05000000000000000000" pitchFamily="2" charset="2"/>
              </a:rPr>
              <a:t> reset –-hard  reset everything back to previous commit. It looks like checkout file. </a:t>
            </a:r>
          </a:p>
          <a:p>
            <a:pPr marL="914400" lvl="2" indent="0">
              <a:lnSpc>
                <a:spcPct val="100000"/>
              </a:lnSpc>
              <a:buNone/>
            </a:pPr>
            <a:r>
              <a:rPr lang="en-US" dirty="0" smtClean="0">
                <a:sym typeface="Wingdings" panose="05000000000000000000" pitchFamily="2" charset="2"/>
              </a:rPr>
              <a:t>$ </a:t>
            </a:r>
            <a:r>
              <a:rPr lang="en-US" dirty="0" err="1" smtClean="0">
                <a:sym typeface="Wingdings" panose="05000000000000000000" pitchFamily="2" charset="2"/>
              </a:rPr>
              <a:t>git</a:t>
            </a:r>
            <a:r>
              <a:rPr lang="en-US" dirty="0" smtClean="0">
                <a:sym typeface="Wingdings" panose="05000000000000000000" pitchFamily="2" charset="2"/>
              </a:rPr>
              <a:t> reset --hard origin/master  reset everything to remote master branch</a:t>
            </a:r>
          </a:p>
          <a:p>
            <a:pPr marL="914400" lvl="2" indent="0">
              <a:lnSpc>
                <a:spcPct val="100000"/>
              </a:lnSpc>
              <a:buNone/>
            </a:pPr>
            <a:endParaRPr lang="en-US" dirty="0" smtClean="0"/>
          </a:p>
          <a:p>
            <a:pPr marL="914400" lvl="2" indent="0">
              <a:lnSpc>
                <a:spcPct val="100000"/>
              </a:lnSpc>
              <a:buNone/>
            </a:pPr>
            <a:endParaRPr lang="en-US" dirty="0"/>
          </a:p>
          <a:p>
            <a:pPr marL="914400" lvl="2" indent="0">
              <a:lnSpc>
                <a:spcPct val="100000"/>
              </a:lnSpc>
              <a:buNone/>
            </a:pPr>
            <a:endParaRPr lang="en-US" dirty="0" smtClean="0"/>
          </a:p>
        </p:txBody>
      </p:sp>
      <p:pic>
        <p:nvPicPr>
          <p:cNvPr id="1027" name="Picture 3"/>
          <p:cNvPicPr>
            <a:picLocks noChangeAspect="1" noChangeArrowheads="1"/>
          </p:cNvPicPr>
          <p:nvPr/>
        </p:nvPicPr>
        <p:blipFill>
          <a:blip r:embed="rId3" cstate="print"/>
          <a:srcRect/>
          <a:stretch>
            <a:fillRect/>
          </a:stretch>
        </p:blipFill>
        <p:spPr bwMode="auto">
          <a:xfrm>
            <a:off x="990600" y="5334000"/>
            <a:ext cx="7820025" cy="809625"/>
          </a:xfrm>
          <a:prstGeom prst="rect">
            <a:avLst/>
          </a:prstGeom>
          <a:noFill/>
          <a:ln w="9525">
            <a:noFill/>
            <a:miter lim="800000"/>
            <a:headEnd/>
            <a:tailEnd/>
          </a:ln>
        </p:spPr>
      </p:pic>
    </p:spTree>
    <p:extLst>
      <p:ext uri="{BB962C8B-B14F-4D97-AF65-F5344CB8AC3E}">
        <p14:creationId xmlns:p14="http://schemas.microsoft.com/office/powerpoint/2010/main" val="28023675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Undoing things (2)</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457200" y="1143000"/>
            <a:ext cx="8458200" cy="685800"/>
          </a:xfrm>
        </p:spPr>
        <p:txBody>
          <a:bodyPr>
            <a:normAutofit/>
          </a:bodyPr>
          <a:lstStyle/>
          <a:p>
            <a:r>
              <a:rPr lang="en-US" dirty="0" smtClean="0">
                <a:solidFill>
                  <a:srgbClr val="002060"/>
                </a:solidFill>
              </a:rPr>
              <a:t>Via </a:t>
            </a:r>
            <a:r>
              <a:rPr lang="en-US" dirty="0" err="1" smtClean="0">
                <a:solidFill>
                  <a:srgbClr val="002060"/>
                </a:solidFill>
              </a:rPr>
              <a:t>TortoiseGit</a:t>
            </a:r>
            <a:r>
              <a:rPr lang="en-US" dirty="0" smtClean="0">
                <a:solidFill>
                  <a:srgbClr val="002060"/>
                </a:solidFill>
              </a:rPr>
              <a:t>: reset</a:t>
            </a:r>
            <a:endParaRPr lang="en-US" dirty="0" smtClean="0"/>
          </a:p>
          <a:p>
            <a:pPr marL="914400" lvl="2" indent="0">
              <a:lnSpc>
                <a:spcPct val="100000"/>
              </a:lnSpc>
              <a:buNone/>
            </a:pPr>
            <a:endParaRPr lang="en-US" dirty="0"/>
          </a:p>
          <a:p>
            <a:pPr marL="914400" lvl="2" indent="0">
              <a:lnSpc>
                <a:spcPct val="100000"/>
              </a:lnSpc>
              <a:buNone/>
            </a:pPr>
            <a:endParaRPr lang="en-US" dirty="0" smtClean="0"/>
          </a:p>
        </p:txBody>
      </p:sp>
      <p:pic>
        <p:nvPicPr>
          <p:cNvPr id="3" name="Picture 2"/>
          <p:cNvPicPr>
            <a:picLocks noChangeAspect="1"/>
          </p:cNvPicPr>
          <p:nvPr/>
        </p:nvPicPr>
        <p:blipFill>
          <a:blip r:embed="rId3"/>
          <a:stretch>
            <a:fillRect/>
          </a:stretch>
        </p:blipFill>
        <p:spPr>
          <a:xfrm>
            <a:off x="173717" y="2055308"/>
            <a:ext cx="1371600" cy="247650"/>
          </a:xfrm>
          <a:prstGeom prst="rect">
            <a:avLst/>
          </a:prstGeom>
        </p:spPr>
      </p:pic>
      <p:pic>
        <p:nvPicPr>
          <p:cNvPr id="5" name="Picture 4"/>
          <p:cNvPicPr>
            <a:picLocks noChangeAspect="1"/>
          </p:cNvPicPr>
          <p:nvPr/>
        </p:nvPicPr>
        <p:blipFill>
          <a:blip r:embed="rId4"/>
          <a:stretch>
            <a:fillRect/>
          </a:stretch>
        </p:blipFill>
        <p:spPr>
          <a:xfrm>
            <a:off x="1752600" y="2047875"/>
            <a:ext cx="3657600" cy="4343400"/>
          </a:xfrm>
          <a:prstGeom prst="rect">
            <a:avLst/>
          </a:prstGeom>
        </p:spPr>
      </p:pic>
      <p:pic>
        <p:nvPicPr>
          <p:cNvPr id="6" name="Picture 5"/>
          <p:cNvPicPr>
            <a:picLocks noChangeAspect="1"/>
          </p:cNvPicPr>
          <p:nvPr/>
        </p:nvPicPr>
        <p:blipFill>
          <a:blip r:embed="rId5"/>
          <a:stretch>
            <a:fillRect/>
          </a:stretch>
        </p:blipFill>
        <p:spPr>
          <a:xfrm>
            <a:off x="5617483" y="2590799"/>
            <a:ext cx="3434752" cy="2452339"/>
          </a:xfrm>
          <a:prstGeom prst="rect">
            <a:avLst/>
          </a:prstGeom>
        </p:spPr>
      </p:pic>
      <p:cxnSp>
        <p:nvCxnSpPr>
          <p:cNvPr id="8" name="Straight Arrow Connector 7"/>
          <p:cNvCxnSpPr>
            <a:stCxn id="3" idx="3"/>
          </p:cNvCxnSpPr>
          <p:nvPr/>
        </p:nvCxnSpPr>
        <p:spPr>
          <a:xfrm>
            <a:off x="1545317" y="2179133"/>
            <a:ext cx="664483" cy="71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876800" y="2743200"/>
            <a:ext cx="914400" cy="1073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8905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Undoing things (3)</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49934" y="990600"/>
            <a:ext cx="8458200" cy="4876355"/>
          </a:xfrm>
        </p:spPr>
        <p:txBody>
          <a:bodyPr>
            <a:normAutofit lnSpcReduction="10000"/>
          </a:bodyPr>
          <a:lstStyle/>
          <a:p>
            <a:r>
              <a:rPr lang="en-US" dirty="0" smtClean="0">
                <a:solidFill>
                  <a:srgbClr val="002060"/>
                </a:solidFill>
              </a:rPr>
              <a:t>Via GIT command line</a:t>
            </a:r>
          </a:p>
          <a:p>
            <a:pPr marL="914400" lvl="2" indent="0">
              <a:lnSpc>
                <a:spcPct val="100000"/>
              </a:lnSpc>
              <a:buNone/>
            </a:pPr>
            <a:r>
              <a:rPr lang="en-US" dirty="0"/>
              <a:t>$ </a:t>
            </a:r>
            <a:r>
              <a:rPr lang="en-US" dirty="0" err="1" smtClean="0"/>
              <a:t>git</a:t>
            </a:r>
            <a:r>
              <a:rPr lang="en-US" dirty="0" smtClean="0"/>
              <a:t> </a:t>
            </a:r>
            <a:r>
              <a:rPr lang="en-US" dirty="0" err="1" smtClean="0"/>
              <a:t>reflog</a:t>
            </a:r>
            <a:r>
              <a:rPr lang="en-US" dirty="0" smtClean="0">
                <a:sym typeface="Wingdings" panose="05000000000000000000" pitchFamily="2" charset="2"/>
              </a:rPr>
              <a:t> List out historical commit.</a:t>
            </a: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r>
              <a:rPr lang="en-US" dirty="0">
                <a:sym typeface="Wingdings" panose="05000000000000000000" pitchFamily="2" charset="2"/>
              </a:rPr>
              <a:t>$ </a:t>
            </a:r>
            <a:r>
              <a:rPr lang="en-US" dirty="0" err="1">
                <a:sym typeface="Wingdings" panose="05000000000000000000" pitchFamily="2" charset="2"/>
              </a:rPr>
              <a:t>git</a:t>
            </a:r>
            <a:r>
              <a:rPr lang="en-US" dirty="0">
                <a:sym typeface="Wingdings" panose="05000000000000000000" pitchFamily="2" charset="2"/>
              </a:rPr>
              <a:t> checkout </a:t>
            </a:r>
            <a:r>
              <a:rPr lang="en-US" dirty="0" smtClean="0">
                <a:sym typeface="Wingdings" panose="05000000000000000000" pitchFamily="2" charset="2"/>
              </a:rPr>
              <a:t>“</a:t>
            </a:r>
            <a:r>
              <a:rPr lang="en-US" dirty="0" err="1" smtClean="0">
                <a:sym typeface="Wingdings" panose="05000000000000000000" pitchFamily="2" charset="2"/>
              </a:rPr>
              <a:t>refID</a:t>
            </a:r>
            <a:r>
              <a:rPr lang="en-US" dirty="0" smtClean="0">
                <a:sym typeface="Wingdings" panose="05000000000000000000" pitchFamily="2" charset="2"/>
              </a:rPr>
              <a:t>”  Switch everything to this commit </a:t>
            </a:r>
            <a:r>
              <a:rPr lang="en-US" dirty="0" err="1" smtClean="0">
                <a:sym typeface="Wingdings" panose="05000000000000000000" pitchFamily="2" charset="2"/>
              </a:rPr>
              <a:t>refID</a:t>
            </a:r>
            <a:r>
              <a:rPr lang="en-US" dirty="0" smtClean="0">
                <a:sym typeface="Wingdings" panose="05000000000000000000" pitchFamily="2" charset="2"/>
              </a:rPr>
              <a:t>.</a:t>
            </a: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449263" lvl="2" indent="-449263">
              <a:spcBef>
                <a:spcPts val="1000"/>
              </a:spcBef>
              <a:buClr>
                <a:srgbClr val="249DD8"/>
              </a:buClr>
              <a:buFont typeface="Wingdings" panose="05000000000000000000" pitchFamily="2" charset="2"/>
              <a:buChar char="Ø"/>
            </a:pPr>
            <a:r>
              <a:rPr lang="en-US" sz="2400" b="1" dirty="0" smtClean="0">
                <a:solidFill>
                  <a:srgbClr val="002060"/>
                </a:solidFill>
              </a:rPr>
              <a:t>Via </a:t>
            </a:r>
            <a:r>
              <a:rPr lang="en-US" sz="2400" b="1" dirty="0" err="1">
                <a:solidFill>
                  <a:srgbClr val="002060"/>
                </a:solidFill>
              </a:rPr>
              <a:t>TortoiseGIT</a:t>
            </a:r>
            <a:r>
              <a:rPr lang="en-US" sz="2400" b="1" dirty="0" smtClean="0">
                <a:solidFill>
                  <a:srgbClr val="002060"/>
                </a:solidFill>
              </a:rPr>
              <a:t>: Checkout a file</a:t>
            </a:r>
            <a:endParaRPr lang="en-US" dirty="0"/>
          </a:p>
          <a:p>
            <a:pPr marL="914400" lvl="2" indent="0">
              <a:lnSpc>
                <a:spcPct val="100000"/>
              </a:lnSpc>
              <a:buNone/>
            </a:pPr>
            <a:endParaRPr lang="en-US" dirty="0" smtClean="0"/>
          </a:p>
        </p:txBody>
      </p:sp>
      <p:pic>
        <p:nvPicPr>
          <p:cNvPr id="6" name="Picture 5"/>
          <p:cNvPicPr>
            <a:picLocks noChangeAspect="1"/>
          </p:cNvPicPr>
          <p:nvPr/>
        </p:nvPicPr>
        <p:blipFill>
          <a:blip r:embed="rId3" cstate="print"/>
          <a:stretch>
            <a:fillRect/>
          </a:stretch>
        </p:blipFill>
        <p:spPr>
          <a:xfrm>
            <a:off x="812577" y="5866955"/>
            <a:ext cx="1000125" cy="276225"/>
          </a:xfrm>
          <a:prstGeom prst="rect">
            <a:avLst/>
          </a:prstGeom>
        </p:spPr>
      </p:pic>
      <p:pic>
        <p:nvPicPr>
          <p:cNvPr id="7" name="Picture 6"/>
          <p:cNvPicPr>
            <a:picLocks noChangeAspect="1"/>
          </p:cNvPicPr>
          <p:nvPr/>
        </p:nvPicPr>
        <p:blipFill>
          <a:blip r:embed="rId4" cstate="print"/>
          <a:stretch>
            <a:fillRect/>
          </a:stretch>
        </p:blipFill>
        <p:spPr>
          <a:xfrm>
            <a:off x="3581400" y="5486018"/>
            <a:ext cx="3857625" cy="800100"/>
          </a:xfrm>
          <a:prstGeom prst="rect">
            <a:avLst/>
          </a:prstGeom>
        </p:spPr>
      </p:pic>
      <p:cxnSp>
        <p:nvCxnSpPr>
          <p:cNvPr id="9" name="Straight Arrow Connector 8"/>
          <p:cNvCxnSpPr>
            <a:stCxn id="6" idx="3"/>
          </p:cNvCxnSpPr>
          <p:nvPr/>
        </p:nvCxnSpPr>
        <p:spPr>
          <a:xfrm>
            <a:off x="1812702" y="6005068"/>
            <a:ext cx="1890432" cy="105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stretch>
            <a:fillRect/>
          </a:stretch>
        </p:blipFill>
        <p:spPr>
          <a:xfrm>
            <a:off x="1600200" y="1981200"/>
            <a:ext cx="5381625" cy="1114425"/>
          </a:xfrm>
          <a:prstGeom prst="rect">
            <a:avLst/>
          </a:prstGeom>
        </p:spPr>
      </p:pic>
      <p:pic>
        <p:nvPicPr>
          <p:cNvPr id="11" name="Picture 10"/>
          <p:cNvPicPr>
            <a:picLocks noChangeAspect="1"/>
          </p:cNvPicPr>
          <p:nvPr/>
        </p:nvPicPr>
        <p:blipFill>
          <a:blip r:embed="rId6" cstate="print"/>
          <a:stretch>
            <a:fillRect/>
          </a:stretch>
        </p:blipFill>
        <p:spPr>
          <a:xfrm>
            <a:off x="1600200" y="3933951"/>
            <a:ext cx="5114925" cy="619125"/>
          </a:xfrm>
          <a:prstGeom prst="rect">
            <a:avLst/>
          </a:prstGeom>
        </p:spPr>
      </p:pic>
    </p:spTree>
    <p:extLst>
      <p:ext uri="{BB962C8B-B14F-4D97-AF65-F5344CB8AC3E}">
        <p14:creationId xmlns:p14="http://schemas.microsoft.com/office/powerpoint/2010/main" val="2023773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Undoing things (4)</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49934" y="990601"/>
            <a:ext cx="8458200" cy="762000"/>
          </a:xfrm>
        </p:spPr>
        <p:txBody>
          <a:bodyPr>
            <a:normAutofit/>
          </a:bodyPr>
          <a:lstStyle/>
          <a:p>
            <a:pPr marL="449263" lvl="2" indent="-449263">
              <a:spcBef>
                <a:spcPts val="1000"/>
              </a:spcBef>
              <a:buClr>
                <a:srgbClr val="249DD8"/>
              </a:buClr>
              <a:buFont typeface="Wingdings" panose="05000000000000000000" pitchFamily="2" charset="2"/>
              <a:buChar char="Ø"/>
            </a:pPr>
            <a:r>
              <a:rPr lang="en-US" sz="2400" b="1" dirty="0" smtClean="0">
                <a:solidFill>
                  <a:srgbClr val="002060"/>
                </a:solidFill>
              </a:rPr>
              <a:t>Via </a:t>
            </a:r>
            <a:r>
              <a:rPr lang="en-US" sz="2400" b="1" dirty="0" err="1">
                <a:solidFill>
                  <a:srgbClr val="002060"/>
                </a:solidFill>
              </a:rPr>
              <a:t>TortoiseGIT</a:t>
            </a:r>
            <a:r>
              <a:rPr lang="en-US" sz="2400" b="1" dirty="0" smtClean="0">
                <a:solidFill>
                  <a:srgbClr val="002060"/>
                </a:solidFill>
              </a:rPr>
              <a:t>: Checkout/reset to a commit</a:t>
            </a:r>
            <a:endParaRPr lang="en-US" dirty="0"/>
          </a:p>
          <a:p>
            <a:pPr marL="914400" lvl="2" indent="0">
              <a:lnSpc>
                <a:spcPct val="100000"/>
              </a:lnSpc>
              <a:buNone/>
            </a:pPr>
            <a:endParaRPr lang="en-US" dirty="0" smtClean="0"/>
          </a:p>
        </p:txBody>
      </p:sp>
      <p:pic>
        <p:nvPicPr>
          <p:cNvPr id="3" name="Picture 2"/>
          <p:cNvPicPr>
            <a:picLocks noChangeAspect="1"/>
          </p:cNvPicPr>
          <p:nvPr/>
        </p:nvPicPr>
        <p:blipFill>
          <a:blip r:embed="rId3"/>
          <a:stretch>
            <a:fillRect/>
          </a:stretch>
        </p:blipFill>
        <p:spPr>
          <a:xfrm>
            <a:off x="349934" y="1874530"/>
            <a:ext cx="1057275" cy="285750"/>
          </a:xfrm>
          <a:prstGeom prst="rect">
            <a:avLst/>
          </a:prstGeom>
        </p:spPr>
      </p:pic>
      <p:pic>
        <p:nvPicPr>
          <p:cNvPr id="5" name="Picture 4"/>
          <p:cNvPicPr>
            <a:picLocks noChangeAspect="1"/>
          </p:cNvPicPr>
          <p:nvPr/>
        </p:nvPicPr>
        <p:blipFill>
          <a:blip r:embed="rId4"/>
          <a:stretch>
            <a:fillRect/>
          </a:stretch>
        </p:blipFill>
        <p:spPr>
          <a:xfrm>
            <a:off x="2819400" y="1778621"/>
            <a:ext cx="5457825" cy="4314825"/>
          </a:xfrm>
          <a:prstGeom prst="rect">
            <a:avLst/>
          </a:prstGeom>
        </p:spPr>
      </p:pic>
      <p:cxnSp>
        <p:nvCxnSpPr>
          <p:cNvPr id="12" name="Straight Arrow Connector 11"/>
          <p:cNvCxnSpPr>
            <a:stCxn id="3" idx="3"/>
          </p:cNvCxnSpPr>
          <p:nvPr/>
        </p:nvCxnSpPr>
        <p:spPr>
          <a:xfrm>
            <a:off x="1407209" y="2017405"/>
            <a:ext cx="1640791" cy="801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267200" y="2819400"/>
            <a:ext cx="76200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1060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Viewing commit history</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49934" y="990601"/>
            <a:ext cx="8458200" cy="4343399"/>
          </a:xfrm>
        </p:spPr>
        <p:txBody>
          <a:bodyPr>
            <a:normAutofit/>
          </a:bodyPr>
          <a:lstStyle/>
          <a:p>
            <a:r>
              <a:rPr lang="en-US" dirty="0" smtClean="0">
                <a:solidFill>
                  <a:srgbClr val="002060"/>
                </a:solidFill>
              </a:rPr>
              <a:t>Via GIT command line</a:t>
            </a:r>
          </a:p>
          <a:p>
            <a:pPr marL="914400" lvl="2" indent="0">
              <a:lnSpc>
                <a:spcPct val="100000"/>
              </a:lnSpc>
              <a:buNone/>
            </a:pPr>
            <a:r>
              <a:rPr lang="en-US" dirty="0"/>
              <a:t>$ </a:t>
            </a:r>
            <a:r>
              <a:rPr lang="en-US" dirty="0" err="1" smtClean="0"/>
              <a:t>git</a:t>
            </a:r>
            <a:r>
              <a:rPr lang="en-US" dirty="0" smtClean="0"/>
              <a:t> log --pretty=format:"%h %s" --graph</a:t>
            </a: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449263" lvl="2" indent="-449263">
              <a:spcBef>
                <a:spcPts val="1000"/>
              </a:spcBef>
              <a:buClr>
                <a:srgbClr val="249DD8"/>
              </a:buClr>
              <a:buFont typeface="Wingdings" panose="05000000000000000000" pitchFamily="2" charset="2"/>
              <a:buChar char="Ø"/>
            </a:pPr>
            <a:r>
              <a:rPr lang="en-US" sz="2400" b="1" dirty="0" smtClean="0">
                <a:solidFill>
                  <a:srgbClr val="002060"/>
                </a:solidFill>
              </a:rPr>
              <a:t>Via </a:t>
            </a:r>
            <a:r>
              <a:rPr lang="en-US" sz="2400" b="1" dirty="0" err="1">
                <a:solidFill>
                  <a:srgbClr val="002060"/>
                </a:solidFill>
              </a:rPr>
              <a:t>TortoiseGIT</a:t>
            </a:r>
            <a:r>
              <a:rPr lang="en-US" sz="2400" b="1" dirty="0" smtClean="0">
                <a:solidFill>
                  <a:srgbClr val="002060"/>
                </a:solidFill>
              </a:rPr>
              <a:t>:</a:t>
            </a:r>
            <a:endParaRPr lang="en-US" dirty="0" smtClean="0"/>
          </a:p>
        </p:txBody>
      </p:sp>
      <p:cxnSp>
        <p:nvCxnSpPr>
          <p:cNvPr id="9" name="Straight Arrow Connector 8"/>
          <p:cNvCxnSpPr/>
          <p:nvPr/>
        </p:nvCxnSpPr>
        <p:spPr>
          <a:xfrm>
            <a:off x="2895600" y="5943600"/>
            <a:ext cx="1417134" cy="166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3" cstate="print"/>
          <a:srcRect/>
          <a:stretch>
            <a:fillRect/>
          </a:stretch>
        </p:blipFill>
        <p:spPr bwMode="auto">
          <a:xfrm>
            <a:off x="1447800" y="1981200"/>
            <a:ext cx="7696200" cy="2664069"/>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1066800" y="5791200"/>
            <a:ext cx="1733550" cy="26670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4267200" y="4724400"/>
            <a:ext cx="4562475" cy="1713904"/>
          </a:xfrm>
          <a:prstGeom prst="rect">
            <a:avLst/>
          </a:prstGeom>
          <a:noFill/>
          <a:ln w="9525">
            <a:noFill/>
            <a:miter lim="800000"/>
            <a:headEnd/>
            <a:tailEnd/>
          </a:ln>
        </p:spPr>
      </p:pic>
    </p:spTree>
    <p:extLst>
      <p:ext uri="{BB962C8B-B14F-4D97-AF65-F5344CB8AC3E}">
        <p14:creationId xmlns:p14="http://schemas.microsoft.com/office/powerpoint/2010/main" val="202377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box(in)">
                                      <p:cBhvr>
                                        <p:cTn id="7" dur="500"/>
                                        <p:tgtEl>
                                          <p:spTgt spid="4">
                                            <p:txEl>
                                              <p:pRg st="9" end="9"/>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box(in)">
                                      <p:cBhvr>
                                        <p:cTn id="10" dur="500"/>
                                        <p:tgtEl>
                                          <p:spTgt spid="2052"/>
                                        </p:tgtEl>
                                      </p:cBhvr>
                                    </p:animEffect>
                                  </p:childTnLst>
                                </p:cTn>
                              </p:par>
                              <p:par>
                                <p:cTn id="11" presetID="4"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ox(in)">
                                      <p:cBhvr>
                                        <p:cTn id="13" dur="500"/>
                                        <p:tgtEl>
                                          <p:spTgt spid="9"/>
                                        </p:tgtEl>
                                      </p:cBhvr>
                                    </p:animEffect>
                                  </p:childTnLst>
                                </p:cTn>
                              </p:par>
                              <p:par>
                                <p:cTn id="14" presetID="4" presetClass="entr" presetSubtype="16" fill="hold" nodeType="withEffect">
                                  <p:stCondLst>
                                    <p:cond delay="0"/>
                                  </p:stCondLst>
                                  <p:childTnLst>
                                    <p:set>
                                      <p:cBhvr>
                                        <p:cTn id="15" dur="1" fill="hold">
                                          <p:stCondLst>
                                            <p:cond delay="0"/>
                                          </p:stCondLst>
                                        </p:cTn>
                                        <p:tgtEl>
                                          <p:spTgt spid="2053"/>
                                        </p:tgtEl>
                                        <p:attrNameLst>
                                          <p:attrName>style.visibility</p:attrName>
                                        </p:attrNameLst>
                                      </p:cBhvr>
                                      <p:to>
                                        <p:strVal val="visible"/>
                                      </p:to>
                                    </p:set>
                                    <p:animEffect transition="in" filter="box(in)">
                                      <p:cBhvr>
                                        <p:cTn id="16"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Working with Remotes</a:t>
            </a:r>
            <a:r>
              <a:rPr lang="en-US" dirty="0" smtClean="0"/>
              <a:t/>
            </a:r>
            <a:br>
              <a:rPr lang="en-US" dirty="0" smtClean="0"/>
            </a:b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49934" y="990601"/>
            <a:ext cx="8458200" cy="4343399"/>
          </a:xfrm>
        </p:spPr>
        <p:txBody>
          <a:bodyPr>
            <a:normAutofit/>
          </a:bodyPr>
          <a:lstStyle/>
          <a:p>
            <a:r>
              <a:rPr lang="en-US" dirty="0" smtClean="0">
                <a:solidFill>
                  <a:srgbClr val="002060"/>
                </a:solidFill>
              </a:rPr>
              <a:t>Via GIT command line</a:t>
            </a:r>
          </a:p>
          <a:p>
            <a:pPr marL="914400" lvl="2" indent="0">
              <a:lnSpc>
                <a:spcPct val="100000"/>
              </a:lnSpc>
              <a:buNone/>
            </a:pPr>
            <a:r>
              <a:rPr lang="en-US" dirty="0" smtClean="0"/>
              <a:t>$ </a:t>
            </a:r>
            <a:r>
              <a:rPr lang="en-US" dirty="0" err="1" smtClean="0"/>
              <a:t>git</a:t>
            </a:r>
            <a:r>
              <a:rPr lang="en-US" dirty="0" smtClean="0"/>
              <a:t> clone </a:t>
            </a:r>
            <a:r>
              <a:rPr lang="en-US" dirty="0" smtClean="0">
                <a:hlinkClick r:id="rId3"/>
              </a:rPr>
              <a:t>https://github.com/schacon/ticgit</a:t>
            </a:r>
            <a:endParaRPr lang="en-US" dirty="0" smtClean="0"/>
          </a:p>
          <a:p>
            <a:pPr marL="914400" lvl="2" indent="0">
              <a:lnSpc>
                <a:spcPct val="100000"/>
              </a:lnSpc>
              <a:buNone/>
            </a:pPr>
            <a:r>
              <a:rPr lang="en-US" dirty="0" smtClean="0"/>
              <a:t>$ </a:t>
            </a:r>
            <a:r>
              <a:rPr lang="en-US" dirty="0" err="1" smtClean="0"/>
              <a:t>git</a:t>
            </a:r>
            <a:r>
              <a:rPr lang="en-US" dirty="0" smtClean="0"/>
              <a:t> remote add </a:t>
            </a:r>
            <a:r>
              <a:rPr lang="en-US" dirty="0" err="1" smtClean="0"/>
              <a:t>pb</a:t>
            </a:r>
            <a:r>
              <a:rPr lang="en-US" dirty="0" smtClean="0"/>
              <a:t> https://github.com/paulboone/ticgit </a:t>
            </a:r>
          </a:p>
          <a:p>
            <a:pPr marL="914400" lvl="2" indent="0">
              <a:lnSpc>
                <a:spcPct val="100000"/>
              </a:lnSpc>
              <a:buNone/>
            </a:pPr>
            <a:r>
              <a:rPr lang="en-US" dirty="0" smtClean="0"/>
              <a:t>$ </a:t>
            </a:r>
            <a:r>
              <a:rPr lang="en-US" dirty="0" err="1" smtClean="0"/>
              <a:t>git</a:t>
            </a:r>
            <a:r>
              <a:rPr lang="en-US" dirty="0" smtClean="0"/>
              <a:t> remote –v</a:t>
            </a:r>
          </a:p>
          <a:p>
            <a:pPr marL="914400" lvl="2" indent="0">
              <a:lnSpc>
                <a:spcPct val="100000"/>
              </a:lnSpc>
              <a:buNone/>
            </a:pPr>
            <a:r>
              <a:rPr lang="en-US" dirty="0" smtClean="0"/>
              <a:t>$ </a:t>
            </a:r>
            <a:r>
              <a:rPr lang="en-US" dirty="0" err="1" smtClean="0"/>
              <a:t>git</a:t>
            </a:r>
            <a:r>
              <a:rPr lang="en-US" dirty="0" smtClean="0"/>
              <a:t> fetch [remote-name]</a:t>
            </a:r>
            <a:r>
              <a:rPr lang="en-US" dirty="0" smtClean="0">
                <a:sym typeface="Wingdings" panose="05000000000000000000" pitchFamily="2" charset="2"/>
              </a:rPr>
              <a:t>	</a:t>
            </a:r>
          </a:p>
          <a:p>
            <a:pPr marL="449263" lvl="2" indent="-449263">
              <a:spcBef>
                <a:spcPts val="1000"/>
              </a:spcBef>
              <a:buClr>
                <a:srgbClr val="249DD8"/>
              </a:buClr>
              <a:buFont typeface="Wingdings" panose="05000000000000000000" pitchFamily="2" charset="2"/>
              <a:buChar char="Ø"/>
            </a:pPr>
            <a:r>
              <a:rPr lang="en-US" sz="2400" b="1" dirty="0" smtClean="0">
                <a:solidFill>
                  <a:srgbClr val="002060"/>
                </a:solidFill>
              </a:rPr>
              <a:t>Via </a:t>
            </a:r>
            <a:r>
              <a:rPr lang="en-US" sz="2400" b="1" dirty="0" err="1">
                <a:solidFill>
                  <a:srgbClr val="002060"/>
                </a:solidFill>
              </a:rPr>
              <a:t>TortoiseGIT</a:t>
            </a:r>
            <a:r>
              <a:rPr lang="en-US" sz="2400" b="1" dirty="0" smtClean="0">
                <a:solidFill>
                  <a:srgbClr val="002060"/>
                </a:solidFill>
              </a:rPr>
              <a:t>:</a:t>
            </a:r>
            <a:endParaRPr lang="en-US" dirty="0" smtClean="0"/>
          </a:p>
        </p:txBody>
      </p:sp>
      <p:pic>
        <p:nvPicPr>
          <p:cNvPr id="3074" name="Picture 2"/>
          <p:cNvPicPr>
            <a:picLocks noChangeAspect="1" noChangeArrowheads="1"/>
          </p:cNvPicPr>
          <p:nvPr/>
        </p:nvPicPr>
        <p:blipFill>
          <a:blip r:embed="rId4" cstate="print"/>
          <a:srcRect/>
          <a:stretch>
            <a:fillRect/>
          </a:stretch>
        </p:blipFill>
        <p:spPr bwMode="auto">
          <a:xfrm>
            <a:off x="762000" y="4800600"/>
            <a:ext cx="1085850" cy="266700"/>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2514600" y="4419600"/>
            <a:ext cx="6200775" cy="1581150"/>
          </a:xfrm>
          <a:prstGeom prst="rect">
            <a:avLst/>
          </a:prstGeom>
          <a:noFill/>
          <a:ln w="9525">
            <a:noFill/>
            <a:miter lim="800000"/>
            <a:headEnd/>
            <a:tailEnd/>
          </a:ln>
        </p:spPr>
      </p:pic>
      <p:cxnSp>
        <p:nvCxnSpPr>
          <p:cNvPr id="11" name="Straight Arrow Connector 10"/>
          <p:cNvCxnSpPr>
            <a:stCxn id="3074" idx="3"/>
            <a:endCxn id="3074" idx="3"/>
          </p:cNvCxnSpPr>
          <p:nvPr/>
        </p:nvCxnSpPr>
        <p:spPr>
          <a:xfrm>
            <a:off x="1847850" y="493395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074" idx="3"/>
          </p:cNvCxnSpPr>
          <p:nvPr/>
        </p:nvCxnSpPr>
        <p:spPr>
          <a:xfrm>
            <a:off x="1847850" y="4933950"/>
            <a:ext cx="819150" cy="628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773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box(in)">
                                      <p:cBhvr>
                                        <p:cTn id="7" dur="500"/>
                                        <p:tgtEl>
                                          <p:spTgt spid="4">
                                            <p:txEl>
                                              <p:pRg st="5" end="5"/>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box(in)">
                                      <p:cBhvr>
                                        <p:cTn id="10" dur="500"/>
                                        <p:tgtEl>
                                          <p:spTgt spid="3074"/>
                                        </p:tgtEl>
                                      </p:cBhvr>
                                    </p:animEffect>
                                  </p:childTnLst>
                                </p:cTn>
                              </p:par>
                              <p:par>
                                <p:cTn id="11" presetID="4" presetClass="entr" presetSubtype="16"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box(in)">
                                      <p:cBhvr>
                                        <p:cTn id="13"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staging and commit</a:t>
            </a:r>
            <a:endParaRPr lang="en-US" dirty="0"/>
          </a:p>
        </p:txBody>
      </p:sp>
      <p:sp>
        <p:nvSpPr>
          <p:cNvPr id="3" name="Content Placeholder 2"/>
          <p:cNvSpPr>
            <a:spLocks noGrp="1"/>
          </p:cNvSpPr>
          <p:nvPr>
            <p:ph idx="1"/>
          </p:nvPr>
        </p:nvSpPr>
        <p:spPr>
          <a:xfrm>
            <a:off x="358098" y="1143000"/>
            <a:ext cx="8785902" cy="5033963"/>
          </a:xfrm>
        </p:spPr>
        <p:txBody>
          <a:bodyPr>
            <a:normAutofit/>
          </a:bodyPr>
          <a:lstStyle/>
          <a:p>
            <a:r>
              <a:rPr lang="en-US" dirty="0" smtClean="0"/>
              <a:t>Staging the files checksums each one (blobs)</a:t>
            </a:r>
          </a:p>
          <a:p>
            <a:r>
              <a:rPr lang="en-US" dirty="0" smtClean="0"/>
              <a:t>Commit: checksums each subdirectory and stores those tree objects in the </a:t>
            </a:r>
            <a:r>
              <a:rPr lang="en-US" dirty="0" err="1" smtClean="0"/>
              <a:t>Git</a:t>
            </a:r>
            <a:r>
              <a:rPr lang="en-US" dirty="0" smtClean="0"/>
              <a:t> repository. </a:t>
            </a:r>
          </a:p>
        </p:txBody>
      </p:sp>
      <p:pic>
        <p:nvPicPr>
          <p:cNvPr id="5122" name="Picture 2" descr="A commit and its tree."/>
          <p:cNvPicPr>
            <a:picLocks noChangeAspect="1" noChangeArrowheads="1"/>
          </p:cNvPicPr>
          <p:nvPr/>
        </p:nvPicPr>
        <p:blipFill>
          <a:blip r:embed="rId3" cstate="print"/>
          <a:srcRect/>
          <a:stretch>
            <a:fillRect/>
          </a:stretch>
        </p:blipFill>
        <p:spPr bwMode="auto">
          <a:xfrm>
            <a:off x="914400" y="3048000"/>
            <a:ext cx="7391400" cy="33528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Version Control</a:t>
            </a:r>
            <a:endParaRPr lang="en-US" dirty="0">
              <a:latin typeface="Times New Roman" panose="02020603050405020304" pitchFamily="18" charset="0"/>
              <a:cs typeface="Times New Roman" panose="02020603050405020304" pitchFamily="18" charset="0"/>
            </a:endParaRPr>
          </a:p>
        </p:txBody>
      </p:sp>
      <p:sp>
        <p:nvSpPr>
          <p:cNvPr id="4" name="Content Placeholder 13"/>
          <p:cNvSpPr>
            <a:spLocks noGrp="1"/>
          </p:cNvSpPr>
          <p:nvPr>
            <p:ph idx="1"/>
          </p:nvPr>
        </p:nvSpPr>
        <p:spPr>
          <a:xfrm>
            <a:off x="358098" y="838200"/>
            <a:ext cx="8481102" cy="5338763"/>
          </a:xfrm>
        </p:spPr>
        <p:txBody>
          <a:bodyPr>
            <a:normAutofit/>
          </a:bodyPr>
          <a:lstStyle/>
          <a:p>
            <a:pPr algn="just"/>
            <a:r>
              <a:rPr lang="en-US" dirty="0" smtClean="0">
                <a:solidFill>
                  <a:srgbClr val="002060"/>
                </a:solidFill>
                <a:latin typeface="Times New Roman" panose="02020603050405020304" pitchFamily="18" charset="0"/>
                <a:cs typeface="Times New Roman" panose="02020603050405020304" pitchFamily="18" charset="0"/>
              </a:rPr>
              <a:t>Version Control: system that records changes to a file or set of files over time so that you can recall specific versions later.</a:t>
            </a:r>
          </a:p>
          <a:p>
            <a:pPr algn="just"/>
            <a:r>
              <a:rPr lang="en-US" dirty="0" smtClean="0">
                <a:solidFill>
                  <a:srgbClr val="002060"/>
                </a:solidFill>
                <a:latin typeface="Times New Roman" panose="02020603050405020304" pitchFamily="18" charset="0"/>
                <a:cs typeface="Times New Roman" panose="02020603050405020304" pitchFamily="18" charset="0"/>
              </a:rPr>
              <a:t>Features:</a:t>
            </a:r>
          </a:p>
          <a:p>
            <a:pPr lvl="1" algn="just"/>
            <a:r>
              <a:rPr lang="en-US" dirty="0" smtClean="0">
                <a:latin typeface="Times New Roman" pitchFamily="18" charset="0"/>
                <a:cs typeface="Times New Roman" pitchFamily="18" charset="0"/>
              </a:rPr>
              <a:t>Revert files/entire project back to a previous state.</a:t>
            </a:r>
          </a:p>
          <a:p>
            <a:pPr lvl="1" algn="just"/>
            <a:r>
              <a:rPr lang="en-US" dirty="0" smtClean="0">
                <a:latin typeface="Times New Roman" pitchFamily="18" charset="0"/>
                <a:cs typeface="Times New Roman" pitchFamily="18" charset="0"/>
              </a:rPr>
              <a:t>Compare changes over time</a:t>
            </a:r>
          </a:p>
          <a:p>
            <a:pPr lvl="1" algn="just"/>
            <a:r>
              <a:rPr lang="en-US" dirty="0" smtClean="0">
                <a:latin typeface="Times New Roman" pitchFamily="18" charset="0"/>
                <a:cs typeface="Times New Roman" pitchFamily="18" charset="0"/>
              </a:rPr>
              <a:t>Check who last modified something</a:t>
            </a:r>
          </a:p>
          <a:p>
            <a:pPr lvl="1" algn="just"/>
            <a:r>
              <a:rPr lang="en-US" dirty="0" smtClean="0">
                <a:latin typeface="Times New Roman" pitchFamily="18" charset="0"/>
                <a:cs typeface="Times New Roman" pitchFamily="18" charset="0"/>
              </a:rPr>
              <a:t>Check who introduced an issue and when, and more.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237060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staging and commit</a:t>
            </a:r>
            <a:endParaRPr lang="en-US" dirty="0"/>
          </a:p>
        </p:txBody>
      </p:sp>
      <p:sp>
        <p:nvSpPr>
          <p:cNvPr id="3" name="Content Placeholder 2"/>
          <p:cNvSpPr>
            <a:spLocks noGrp="1"/>
          </p:cNvSpPr>
          <p:nvPr>
            <p:ph idx="1"/>
          </p:nvPr>
        </p:nvSpPr>
        <p:spPr>
          <a:xfrm>
            <a:off x="358098" y="1143000"/>
            <a:ext cx="8785902" cy="5033963"/>
          </a:xfrm>
        </p:spPr>
        <p:txBody>
          <a:bodyPr>
            <a:normAutofit/>
          </a:bodyPr>
          <a:lstStyle/>
          <a:p>
            <a:r>
              <a:rPr lang="en-US" dirty="0" smtClean="0"/>
              <a:t>Next commit</a:t>
            </a:r>
          </a:p>
        </p:txBody>
      </p:sp>
      <p:pic>
        <p:nvPicPr>
          <p:cNvPr id="69634" name="Picture 2" descr="Commits and their parents."/>
          <p:cNvPicPr>
            <a:picLocks noChangeAspect="1" noChangeArrowheads="1"/>
          </p:cNvPicPr>
          <p:nvPr/>
        </p:nvPicPr>
        <p:blipFill>
          <a:blip r:embed="rId3" cstate="print"/>
          <a:srcRect/>
          <a:stretch>
            <a:fillRect/>
          </a:stretch>
        </p:blipFill>
        <p:spPr bwMode="auto">
          <a:xfrm>
            <a:off x="0" y="1905000"/>
            <a:ext cx="9144000" cy="39624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Branches</a:t>
            </a:r>
            <a:endParaRPr lang="en-US" dirty="0"/>
          </a:p>
        </p:txBody>
      </p:sp>
      <p:sp>
        <p:nvSpPr>
          <p:cNvPr id="3" name="Content Placeholder 2"/>
          <p:cNvSpPr>
            <a:spLocks noGrp="1"/>
          </p:cNvSpPr>
          <p:nvPr>
            <p:ph idx="1"/>
          </p:nvPr>
        </p:nvSpPr>
        <p:spPr>
          <a:xfrm>
            <a:off x="304800" y="914400"/>
            <a:ext cx="8557302" cy="2408463"/>
          </a:xfrm>
        </p:spPr>
        <p:txBody>
          <a:bodyPr>
            <a:normAutofit fontScale="92500"/>
          </a:bodyPr>
          <a:lstStyle/>
          <a:p>
            <a:r>
              <a:rPr lang="en-US" dirty="0" smtClean="0"/>
              <a:t>A branch in </a:t>
            </a:r>
            <a:r>
              <a:rPr lang="en-US" dirty="0" err="1" smtClean="0"/>
              <a:t>Git</a:t>
            </a:r>
            <a:r>
              <a:rPr lang="en-US" dirty="0" smtClean="0"/>
              <a:t> is simply a lightweight movable pointer to one of these commits.</a:t>
            </a:r>
          </a:p>
          <a:p>
            <a:r>
              <a:rPr lang="en-US" dirty="0" smtClean="0"/>
              <a:t>The default branch name in </a:t>
            </a:r>
            <a:r>
              <a:rPr lang="en-US" dirty="0" err="1" smtClean="0"/>
              <a:t>Git</a:t>
            </a:r>
            <a:r>
              <a:rPr lang="en-US" dirty="0" smtClean="0"/>
              <a:t> is master. </a:t>
            </a:r>
          </a:p>
          <a:p>
            <a:r>
              <a:rPr lang="en-US" dirty="0" smtClean="0"/>
              <a:t>Every time you commit, it moves forward automatically.</a:t>
            </a:r>
            <a:endParaRPr lang="en-US" dirty="0"/>
          </a:p>
        </p:txBody>
      </p:sp>
      <p:pic>
        <p:nvPicPr>
          <p:cNvPr id="70658" name="Picture 2" descr="A branch and its commit history."/>
          <p:cNvPicPr>
            <a:picLocks noChangeAspect="1" noChangeArrowheads="1"/>
          </p:cNvPicPr>
          <p:nvPr/>
        </p:nvPicPr>
        <p:blipFill>
          <a:blip r:embed="rId2" cstate="print"/>
          <a:srcRect/>
          <a:stretch>
            <a:fillRect/>
          </a:stretch>
        </p:blipFill>
        <p:spPr bwMode="auto">
          <a:xfrm>
            <a:off x="533400" y="3352800"/>
            <a:ext cx="8153400" cy="29718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branches (1)</a:t>
            </a:r>
            <a:endParaRPr lang="en-US" dirty="0"/>
          </a:p>
        </p:txBody>
      </p:sp>
      <p:sp>
        <p:nvSpPr>
          <p:cNvPr id="3" name="Content Placeholder 2"/>
          <p:cNvSpPr>
            <a:spLocks noGrp="1"/>
          </p:cNvSpPr>
          <p:nvPr>
            <p:ph idx="1"/>
          </p:nvPr>
        </p:nvSpPr>
        <p:spPr>
          <a:xfrm>
            <a:off x="304800" y="914400"/>
            <a:ext cx="8557302" cy="5029200"/>
          </a:xfrm>
        </p:spPr>
        <p:txBody>
          <a:bodyPr>
            <a:normAutofit/>
          </a:bodyPr>
          <a:lstStyle/>
          <a:p>
            <a:r>
              <a:rPr lang="en-US" dirty="0" smtClean="0">
                <a:solidFill>
                  <a:srgbClr val="002060"/>
                </a:solidFill>
              </a:rPr>
              <a:t>Via GIT command line</a:t>
            </a:r>
          </a:p>
          <a:p>
            <a:pPr marL="914400" lvl="2" indent="0">
              <a:lnSpc>
                <a:spcPct val="100000"/>
              </a:lnSpc>
              <a:buNone/>
            </a:pPr>
            <a:r>
              <a:rPr lang="en-US" dirty="0" smtClean="0"/>
              <a:t>$ </a:t>
            </a:r>
            <a:r>
              <a:rPr lang="en-US" dirty="0" err="1" smtClean="0"/>
              <a:t>git</a:t>
            </a:r>
            <a:r>
              <a:rPr lang="en-US" dirty="0" smtClean="0"/>
              <a:t> branch testing</a:t>
            </a: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449263" lvl="2" indent="-449263">
              <a:spcBef>
                <a:spcPts val="1000"/>
              </a:spcBef>
              <a:buClr>
                <a:srgbClr val="249DD8"/>
              </a:buClr>
              <a:buFont typeface="Wingdings" panose="05000000000000000000" pitchFamily="2" charset="2"/>
              <a:buChar char="Ø"/>
            </a:pPr>
            <a:r>
              <a:rPr lang="en-US" sz="2400" b="1" dirty="0" smtClean="0">
                <a:solidFill>
                  <a:srgbClr val="002060"/>
                </a:solidFill>
              </a:rPr>
              <a:t>Via </a:t>
            </a:r>
            <a:r>
              <a:rPr lang="en-US" sz="2400" b="1" dirty="0" err="1" smtClean="0">
                <a:solidFill>
                  <a:srgbClr val="002060"/>
                </a:solidFill>
              </a:rPr>
              <a:t>TortoiseGIT</a:t>
            </a:r>
            <a:r>
              <a:rPr lang="en-US" sz="2400" b="1" dirty="0" smtClean="0">
                <a:solidFill>
                  <a:srgbClr val="002060"/>
                </a:solidFill>
              </a:rPr>
              <a:t>:</a:t>
            </a:r>
            <a:endParaRPr lang="en-US" dirty="0" smtClean="0">
              <a:sym typeface="Wingdings" panose="05000000000000000000" pitchFamily="2" charset="2"/>
            </a:endParaRPr>
          </a:p>
          <a:p>
            <a:pPr marL="906463" lvl="3" indent="-449263">
              <a:spcBef>
                <a:spcPts val="1000"/>
              </a:spcBef>
              <a:buClr>
                <a:srgbClr val="249DD8"/>
              </a:buClr>
              <a:buNone/>
            </a:pPr>
            <a:endParaRPr lang="en-US" sz="2000" dirty="0" smtClean="0">
              <a:solidFill>
                <a:schemeClr val="accent1">
                  <a:lumMod val="50000"/>
                </a:schemeClr>
              </a:solidFill>
            </a:endParaRPr>
          </a:p>
        </p:txBody>
      </p:sp>
      <p:pic>
        <p:nvPicPr>
          <p:cNvPr id="71682" name="Picture 2" descr="Two branches pointing into the same series of commits."/>
          <p:cNvPicPr>
            <a:picLocks noChangeAspect="1" noChangeArrowheads="1"/>
          </p:cNvPicPr>
          <p:nvPr/>
        </p:nvPicPr>
        <p:blipFill>
          <a:blip r:embed="rId2" cstate="print"/>
          <a:srcRect/>
          <a:stretch>
            <a:fillRect/>
          </a:stretch>
        </p:blipFill>
        <p:spPr bwMode="auto">
          <a:xfrm>
            <a:off x="2057400" y="1371600"/>
            <a:ext cx="5743575" cy="2376652"/>
          </a:xfrm>
          <a:prstGeom prst="rect">
            <a:avLst/>
          </a:prstGeom>
          <a:noFill/>
        </p:spPr>
      </p:pic>
      <p:pic>
        <p:nvPicPr>
          <p:cNvPr id="71683" name="Picture 3"/>
          <p:cNvPicPr>
            <a:picLocks noChangeAspect="1" noChangeArrowheads="1"/>
          </p:cNvPicPr>
          <p:nvPr/>
        </p:nvPicPr>
        <p:blipFill>
          <a:blip r:embed="rId3" cstate="print"/>
          <a:srcRect/>
          <a:stretch>
            <a:fillRect/>
          </a:stretch>
        </p:blipFill>
        <p:spPr bwMode="auto">
          <a:xfrm>
            <a:off x="1066800" y="4953000"/>
            <a:ext cx="1495425" cy="247650"/>
          </a:xfrm>
          <a:prstGeom prst="rect">
            <a:avLst/>
          </a:prstGeom>
          <a:noFill/>
          <a:ln w="9525">
            <a:noFill/>
            <a:miter lim="800000"/>
            <a:headEnd/>
            <a:tailEnd/>
          </a:ln>
        </p:spPr>
      </p:pic>
      <p:pic>
        <p:nvPicPr>
          <p:cNvPr id="71684" name="Picture 4"/>
          <p:cNvPicPr>
            <a:picLocks noChangeAspect="1" noChangeArrowheads="1"/>
          </p:cNvPicPr>
          <p:nvPr/>
        </p:nvPicPr>
        <p:blipFill>
          <a:blip r:embed="rId4" cstate="print"/>
          <a:srcRect/>
          <a:stretch>
            <a:fillRect/>
          </a:stretch>
        </p:blipFill>
        <p:spPr bwMode="auto">
          <a:xfrm>
            <a:off x="4191000" y="3886200"/>
            <a:ext cx="4238625" cy="2466975"/>
          </a:xfrm>
          <a:prstGeom prst="rect">
            <a:avLst/>
          </a:prstGeom>
          <a:noFill/>
          <a:ln w="9525">
            <a:noFill/>
            <a:miter lim="800000"/>
            <a:headEnd/>
            <a:tailEnd/>
          </a:ln>
        </p:spPr>
      </p:pic>
      <p:cxnSp>
        <p:nvCxnSpPr>
          <p:cNvPr id="10" name="Straight Arrow Connector 9"/>
          <p:cNvCxnSpPr>
            <a:stCxn id="71683" idx="3"/>
          </p:cNvCxnSpPr>
          <p:nvPr/>
        </p:nvCxnSpPr>
        <p:spPr>
          <a:xfrm flipV="1">
            <a:off x="2562225" y="4572000"/>
            <a:ext cx="2695575" cy="504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a:t>
            </a:r>
            <a:r>
              <a:rPr lang="en-US" dirty="0"/>
              <a:t>branches </a:t>
            </a:r>
            <a:r>
              <a:rPr lang="en-US" dirty="0" smtClean="0"/>
              <a:t>(2)</a:t>
            </a:r>
            <a:endParaRPr lang="en-US" dirty="0"/>
          </a:p>
        </p:txBody>
      </p:sp>
      <p:sp>
        <p:nvSpPr>
          <p:cNvPr id="3" name="Content Placeholder 2"/>
          <p:cNvSpPr>
            <a:spLocks noGrp="1"/>
          </p:cNvSpPr>
          <p:nvPr>
            <p:ph idx="1"/>
          </p:nvPr>
        </p:nvSpPr>
        <p:spPr>
          <a:xfrm>
            <a:off x="304800" y="914400"/>
            <a:ext cx="8557302" cy="5029200"/>
          </a:xfrm>
        </p:spPr>
        <p:txBody>
          <a:bodyPr>
            <a:normAutofit/>
          </a:bodyPr>
          <a:lstStyle/>
          <a:p>
            <a:r>
              <a:rPr lang="en-US" dirty="0" smtClean="0">
                <a:solidFill>
                  <a:srgbClr val="002060"/>
                </a:solidFill>
              </a:rPr>
              <a:t>Via GIT command line</a:t>
            </a:r>
          </a:p>
          <a:p>
            <a:pPr marL="457200" lvl="1" indent="0">
              <a:lnSpc>
                <a:spcPct val="100000"/>
              </a:lnSpc>
              <a:buNone/>
            </a:pPr>
            <a:r>
              <a:rPr lang="en-US" dirty="0" smtClean="0"/>
              <a:t>HEAD is a pointer to the local branch you’re currently on</a:t>
            </a: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p:txBody>
      </p:sp>
      <p:pic>
        <p:nvPicPr>
          <p:cNvPr id="72706" name="Picture 2" descr="HEAD pointing to a branch."/>
          <p:cNvPicPr>
            <a:picLocks noChangeAspect="1" noChangeArrowheads="1"/>
          </p:cNvPicPr>
          <p:nvPr/>
        </p:nvPicPr>
        <p:blipFill>
          <a:blip r:embed="rId2" cstate="print"/>
          <a:srcRect/>
          <a:stretch>
            <a:fillRect/>
          </a:stretch>
        </p:blipFill>
        <p:spPr bwMode="auto">
          <a:xfrm>
            <a:off x="1143000" y="1981200"/>
            <a:ext cx="6934200" cy="2995954"/>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Display/switching branches</a:t>
            </a:r>
            <a:endParaRPr lang="en-US" dirty="0"/>
          </a:p>
        </p:txBody>
      </p:sp>
      <p:sp>
        <p:nvSpPr>
          <p:cNvPr id="3" name="Content Placeholder 2"/>
          <p:cNvSpPr>
            <a:spLocks noGrp="1"/>
          </p:cNvSpPr>
          <p:nvPr>
            <p:ph idx="1"/>
          </p:nvPr>
        </p:nvSpPr>
        <p:spPr>
          <a:xfrm>
            <a:off x="304800" y="914400"/>
            <a:ext cx="8557302" cy="2895600"/>
          </a:xfrm>
        </p:spPr>
        <p:txBody>
          <a:bodyPr>
            <a:normAutofit/>
          </a:bodyPr>
          <a:lstStyle/>
          <a:p>
            <a:r>
              <a:rPr lang="en-US" dirty="0" smtClean="0">
                <a:solidFill>
                  <a:srgbClr val="002060"/>
                </a:solidFill>
              </a:rPr>
              <a:t>Via GIT command line</a:t>
            </a:r>
          </a:p>
          <a:p>
            <a:pPr marL="914400" lvl="2" indent="0">
              <a:lnSpc>
                <a:spcPct val="100000"/>
              </a:lnSpc>
              <a:buNone/>
            </a:pPr>
            <a:r>
              <a:rPr lang="en-US" dirty="0" smtClean="0"/>
              <a:t>$ </a:t>
            </a:r>
            <a:r>
              <a:rPr lang="en-US" dirty="0" err="1" smtClean="0"/>
              <a:t>git</a:t>
            </a:r>
            <a:r>
              <a:rPr lang="en-US" dirty="0" smtClean="0"/>
              <a:t> log --</a:t>
            </a:r>
            <a:r>
              <a:rPr lang="en-US" dirty="0" err="1" smtClean="0"/>
              <a:t>oneline</a:t>
            </a:r>
            <a:r>
              <a:rPr lang="en-US" dirty="0" smtClean="0"/>
              <a:t> --decorate</a:t>
            </a: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r>
              <a:rPr lang="en-US" dirty="0" smtClean="0"/>
              <a:t>$ </a:t>
            </a:r>
            <a:r>
              <a:rPr lang="en-US" dirty="0" err="1" smtClean="0"/>
              <a:t>git</a:t>
            </a:r>
            <a:r>
              <a:rPr lang="en-US" dirty="0" smtClean="0"/>
              <a:t> checkout testing </a:t>
            </a:r>
            <a:r>
              <a:rPr lang="en-US" dirty="0" smtClean="0">
                <a:sym typeface="Wingdings" pitchFamily="2" charset="2"/>
              </a:rPr>
              <a:t> </a:t>
            </a:r>
            <a:r>
              <a:rPr lang="en-US" dirty="0" smtClean="0"/>
              <a:t>This moves HEAD to point to the testing branch.</a:t>
            </a:r>
          </a:p>
          <a:p>
            <a:pPr marL="914400" lvl="2" indent="0">
              <a:lnSpc>
                <a:spcPct val="100000"/>
              </a:lnSpc>
              <a:buNone/>
            </a:pPr>
            <a:endParaRPr lang="en-US" dirty="0" smtClean="0"/>
          </a:p>
          <a:p>
            <a:pPr marL="914400" lvl="2" indent="0">
              <a:lnSpc>
                <a:spcPct val="100000"/>
              </a:lnSpc>
              <a:buNone/>
            </a:pPr>
            <a:endParaRPr lang="en-US" dirty="0" smtClean="0">
              <a:sym typeface="Wingdings" panose="05000000000000000000" pitchFamily="2" charset="2"/>
            </a:endParaRPr>
          </a:p>
        </p:txBody>
      </p:sp>
      <p:pic>
        <p:nvPicPr>
          <p:cNvPr id="73731" name="Picture 3"/>
          <p:cNvPicPr>
            <a:picLocks noChangeAspect="1" noChangeArrowheads="1"/>
          </p:cNvPicPr>
          <p:nvPr/>
        </p:nvPicPr>
        <p:blipFill>
          <a:blip r:embed="rId2" cstate="print"/>
          <a:srcRect/>
          <a:stretch>
            <a:fillRect/>
          </a:stretch>
        </p:blipFill>
        <p:spPr bwMode="auto">
          <a:xfrm>
            <a:off x="228600" y="2057400"/>
            <a:ext cx="8686800" cy="962025"/>
          </a:xfrm>
          <a:prstGeom prst="rect">
            <a:avLst/>
          </a:prstGeom>
          <a:noFill/>
          <a:ln w="9525">
            <a:noFill/>
            <a:miter lim="800000"/>
            <a:headEnd/>
            <a:tailEnd/>
          </a:ln>
        </p:spPr>
      </p:pic>
      <p:pic>
        <p:nvPicPr>
          <p:cNvPr id="73733" name="Picture 5" descr="HEAD points to the current branch."/>
          <p:cNvPicPr>
            <a:picLocks noChangeAspect="1" noChangeArrowheads="1"/>
          </p:cNvPicPr>
          <p:nvPr/>
        </p:nvPicPr>
        <p:blipFill>
          <a:blip r:embed="rId3" cstate="print"/>
          <a:srcRect/>
          <a:stretch>
            <a:fillRect/>
          </a:stretch>
        </p:blipFill>
        <p:spPr bwMode="auto">
          <a:xfrm>
            <a:off x="381000" y="3657600"/>
            <a:ext cx="8534399" cy="27432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forward branch</a:t>
            </a:r>
            <a:endParaRPr lang="en-US" dirty="0"/>
          </a:p>
        </p:txBody>
      </p:sp>
      <p:sp>
        <p:nvSpPr>
          <p:cNvPr id="3" name="Content Placeholder 2"/>
          <p:cNvSpPr>
            <a:spLocks noGrp="1"/>
          </p:cNvSpPr>
          <p:nvPr>
            <p:ph idx="1"/>
          </p:nvPr>
        </p:nvSpPr>
        <p:spPr>
          <a:xfrm>
            <a:off x="304800" y="762000"/>
            <a:ext cx="8557302" cy="5410200"/>
          </a:xfrm>
        </p:spPr>
        <p:txBody>
          <a:bodyPr>
            <a:normAutofit/>
          </a:bodyPr>
          <a:lstStyle/>
          <a:p>
            <a:r>
              <a:rPr lang="en-US" dirty="0" smtClean="0">
                <a:solidFill>
                  <a:srgbClr val="002060"/>
                </a:solidFill>
              </a:rPr>
              <a:t>Via GIT command line</a:t>
            </a:r>
          </a:p>
          <a:p>
            <a:pPr marL="914400" lvl="2" indent="0">
              <a:lnSpc>
                <a:spcPct val="100000"/>
              </a:lnSpc>
              <a:buNone/>
            </a:pPr>
            <a:r>
              <a:rPr lang="en-US" dirty="0" smtClean="0"/>
              <a:t>$ vim </a:t>
            </a:r>
            <a:r>
              <a:rPr lang="en-US" dirty="0" err="1" smtClean="0"/>
              <a:t>test.rb</a:t>
            </a:r>
            <a:r>
              <a:rPr lang="en-US" dirty="0" smtClean="0"/>
              <a:t> </a:t>
            </a:r>
          </a:p>
          <a:p>
            <a:pPr marL="914400" lvl="2" indent="0">
              <a:lnSpc>
                <a:spcPct val="100000"/>
              </a:lnSpc>
              <a:buNone/>
            </a:pPr>
            <a:r>
              <a:rPr lang="en-US" dirty="0" smtClean="0"/>
              <a:t>$ </a:t>
            </a:r>
            <a:r>
              <a:rPr lang="en-US" dirty="0" err="1" smtClean="0"/>
              <a:t>git</a:t>
            </a:r>
            <a:r>
              <a:rPr lang="en-US" dirty="0" smtClean="0"/>
              <a:t> commit -a -m 'made a change'</a:t>
            </a: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r>
              <a:rPr lang="en-US" dirty="0" smtClean="0"/>
              <a:t>$ </a:t>
            </a:r>
            <a:r>
              <a:rPr lang="en-US" dirty="0" err="1" smtClean="0"/>
              <a:t>git</a:t>
            </a:r>
            <a:r>
              <a:rPr lang="en-US" dirty="0" smtClean="0"/>
              <a:t> checkout testing </a:t>
            </a:r>
            <a:r>
              <a:rPr lang="en-US" dirty="0" smtClean="0">
                <a:sym typeface="Wingdings" pitchFamily="2" charset="2"/>
              </a:rPr>
              <a:t> </a:t>
            </a:r>
            <a:r>
              <a:rPr lang="en-US" dirty="0" smtClean="0"/>
              <a:t>This moves HEAD to point to the testing branch.</a:t>
            </a:r>
          </a:p>
          <a:p>
            <a:pPr marL="914400" lvl="2" indent="0">
              <a:lnSpc>
                <a:spcPct val="100000"/>
              </a:lnSpc>
              <a:buNone/>
            </a:pPr>
            <a:endParaRPr lang="en-US" dirty="0" smtClean="0"/>
          </a:p>
          <a:p>
            <a:pPr marL="914400" lvl="2" indent="0">
              <a:lnSpc>
                <a:spcPct val="100000"/>
              </a:lnSpc>
              <a:buNone/>
            </a:pPr>
            <a:endParaRPr lang="en-US" dirty="0" smtClean="0">
              <a:sym typeface="Wingdings" panose="05000000000000000000" pitchFamily="2" charset="2"/>
            </a:endParaRPr>
          </a:p>
        </p:txBody>
      </p:sp>
      <p:pic>
        <p:nvPicPr>
          <p:cNvPr id="74755" name="Picture 3" descr="The HEAD branch moves forward when a commit is made."/>
          <p:cNvPicPr>
            <a:picLocks noChangeAspect="1" noChangeArrowheads="1"/>
          </p:cNvPicPr>
          <p:nvPr/>
        </p:nvPicPr>
        <p:blipFill>
          <a:blip r:embed="rId2" cstate="print"/>
          <a:srcRect/>
          <a:stretch>
            <a:fillRect/>
          </a:stretch>
        </p:blipFill>
        <p:spPr bwMode="auto">
          <a:xfrm>
            <a:off x="1295400" y="2209800"/>
            <a:ext cx="6762750" cy="25146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Switch/Checkout</a:t>
            </a:r>
            <a:endParaRPr lang="en-US" dirty="0"/>
          </a:p>
        </p:txBody>
      </p:sp>
      <p:sp>
        <p:nvSpPr>
          <p:cNvPr id="3" name="Content Placeholder 2"/>
          <p:cNvSpPr>
            <a:spLocks noGrp="1"/>
          </p:cNvSpPr>
          <p:nvPr>
            <p:ph idx="1"/>
          </p:nvPr>
        </p:nvSpPr>
        <p:spPr>
          <a:xfrm>
            <a:off x="304800" y="914400"/>
            <a:ext cx="8557302" cy="5029200"/>
          </a:xfrm>
        </p:spPr>
        <p:txBody>
          <a:bodyPr>
            <a:normAutofit/>
          </a:bodyPr>
          <a:lstStyle/>
          <a:p>
            <a:r>
              <a:rPr lang="en-US" dirty="0" smtClean="0">
                <a:solidFill>
                  <a:srgbClr val="002060"/>
                </a:solidFill>
              </a:rPr>
              <a:t>Via GIT command line</a:t>
            </a:r>
          </a:p>
          <a:p>
            <a:pPr marL="914400" lvl="2" indent="0">
              <a:lnSpc>
                <a:spcPct val="100000"/>
              </a:lnSpc>
              <a:buNone/>
            </a:pPr>
            <a:r>
              <a:rPr lang="en-US" dirty="0" smtClean="0"/>
              <a:t>$ </a:t>
            </a:r>
            <a:r>
              <a:rPr lang="en-US" dirty="0" err="1" smtClean="0"/>
              <a:t>git</a:t>
            </a:r>
            <a:r>
              <a:rPr lang="en-US" dirty="0" smtClean="0"/>
              <a:t> checkout master</a:t>
            </a: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449263" lvl="2" indent="-449263">
              <a:spcBef>
                <a:spcPts val="1000"/>
              </a:spcBef>
              <a:buClr>
                <a:srgbClr val="249DD8"/>
              </a:buClr>
              <a:buFont typeface="Wingdings" panose="05000000000000000000" pitchFamily="2" charset="2"/>
              <a:buChar char="Ø"/>
            </a:pPr>
            <a:r>
              <a:rPr lang="en-US" sz="2400" b="1" dirty="0" smtClean="0">
                <a:solidFill>
                  <a:srgbClr val="002060"/>
                </a:solidFill>
              </a:rPr>
              <a:t>Via </a:t>
            </a:r>
            <a:r>
              <a:rPr lang="en-US" sz="2400" b="1" dirty="0" err="1" smtClean="0">
                <a:solidFill>
                  <a:srgbClr val="002060"/>
                </a:solidFill>
              </a:rPr>
              <a:t>TortoiseGIT</a:t>
            </a:r>
            <a:r>
              <a:rPr lang="en-US" sz="2400" b="1" dirty="0" smtClean="0">
                <a:solidFill>
                  <a:srgbClr val="002060"/>
                </a:solidFill>
              </a:rPr>
              <a:t>:</a:t>
            </a:r>
            <a:endParaRPr lang="en-US" dirty="0" smtClean="0">
              <a:sym typeface="Wingdings" panose="05000000000000000000" pitchFamily="2" charset="2"/>
            </a:endParaRPr>
          </a:p>
          <a:p>
            <a:pPr marL="906463" lvl="3" indent="-449263">
              <a:spcBef>
                <a:spcPts val="1000"/>
              </a:spcBef>
              <a:buClr>
                <a:srgbClr val="249DD8"/>
              </a:buClr>
              <a:buNone/>
            </a:pPr>
            <a:endParaRPr lang="en-US" sz="2000" dirty="0" smtClean="0">
              <a:solidFill>
                <a:schemeClr val="accent1">
                  <a:lumMod val="50000"/>
                </a:schemeClr>
              </a:solidFill>
            </a:endParaRPr>
          </a:p>
        </p:txBody>
      </p:sp>
      <p:pic>
        <p:nvPicPr>
          <p:cNvPr id="75778" name="Picture 2" descr="HEAD moves when you checkout."/>
          <p:cNvPicPr>
            <a:picLocks noChangeAspect="1" noChangeArrowheads="1"/>
          </p:cNvPicPr>
          <p:nvPr/>
        </p:nvPicPr>
        <p:blipFill>
          <a:blip r:embed="rId3" cstate="print"/>
          <a:srcRect/>
          <a:stretch>
            <a:fillRect/>
          </a:stretch>
        </p:blipFill>
        <p:spPr bwMode="auto">
          <a:xfrm>
            <a:off x="1981200" y="1981200"/>
            <a:ext cx="5545647" cy="1553999"/>
          </a:xfrm>
          <a:prstGeom prst="rect">
            <a:avLst/>
          </a:prstGeom>
          <a:noFill/>
        </p:spPr>
      </p:pic>
      <p:pic>
        <p:nvPicPr>
          <p:cNvPr id="75779" name="Picture 3"/>
          <p:cNvPicPr>
            <a:picLocks noChangeAspect="1" noChangeArrowheads="1"/>
          </p:cNvPicPr>
          <p:nvPr/>
        </p:nvPicPr>
        <p:blipFill>
          <a:blip r:embed="rId4" cstate="print"/>
          <a:srcRect/>
          <a:stretch>
            <a:fillRect/>
          </a:stretch>
        </p:blipFill>
        <p:spPr bwMode="auto">
          <a:xfrm>
            <a:off x="685800" y="4953000"/>
            <a:ext cx="1409700" cy="247650"/>
          </a:xfrm>
          <a:prstGeom prst="rect">
            <a:avLst/>
          </a:prstGeom>
          <a:noFill/>
          <a:ln w="9525">
            <a:noFill/>
            <a:miter lim="800000"/>
            <a:headEnd/>
            <a:tailEnd/>
          </a:ln>
        </p:spPr>
      </p:pic>
      <p:pic>
        <p:nvPicPr>
          <p:cNvPr id="75780" name="Picture 4"/>
          <p:cNvPicPr>
            <a:picLocks noChangeAspect="1" noChangeArrowheads="1"/>
          </p:cNvPicPr>
          <p:nvPr/>
        </p:nvPicPr>
        <p:blipFill>
          <a:blip r:embed="rId5" cstate="print"/>
          <a:srcRect/>
          <a:stretch>
            <a:fillRect/>
          </a:stretch>
        </p:blipFill>
        <p:spPr bwMode="auto">
          <a:xfrm>
            <a:off x="4038600" y="3962400"/>
            <a:ext cx="4248150" cy="2152650"/>
          </a:xfrm>
          <a:prstGeom prst="rect">
            <a:avLst/>
          </a:prstGeom>
          <a:noFill/>
          <a:ln w="9525">
            <a:noFill/>
            <a:miter lim="800000"/>
            <a:headEnd/>
            <a:tailEnd/>
          </a:ln>
        </p:spPr>
      </p:pic>
      <p:cxnSp>
        <p:nvCxnSpPr>
          <p:cNvPr id="13" name="Straight Arrow Connector 12"/>
          <p:cNvCxnSpPr/>
          <p:nvPr/>
        </p:nvCxnSpPr>
        <p:spPr>
          <a:xfrm flipV="1">
            <a:off x="1981200" y="4724400"/>
            <a:ext cx="2209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ox(in)">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5779"/>
                                        </p:tgtEl>
                                        <p:attrNameLst>
                                          <p:attrName>style.visibility</p:attrName>
                                        </p:attrNameLst>
                                      </p:cBhvr>
                                      <p:to>
                                        <p:strVal val="visible"/>
                                      </p:to>
                                    </p:set>
                                    <p:animEffect transition="in" filter="box(in)">
                                      <p:cBhvr>
                                        <p:cTn id="12" dur="500"/>
                                        <p:tgtEl>
                                          <p:spTgt spid="75779"/>
                                        </p:tgtEl>
                                      </p:cBhvr>
                                    </p:animEffect>
                                  </p:childTnLst>
                                </p:cTn>
                              </p:par>
                              <p:par>
                                <p:cTn id="13" presetID="4" presetClass="entr" presetSubtype="16"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500"/>
                                        <p:tgtEl>
                                          <p:spTgt spid="13"/>
                                        </p:tgtEl>
                                      </p:cBhvr>
                                    </p:animEffect>
                                  </p:childTnLst>
                                </p:cTn>
                              </p:par>
                              <p:par>
                                <p:cTn id="16" presetID="4" presetClass="entr" presetSubtype="16" fill="hold" nodeType="withEffect">
                                  <p:stCondLst>
                                    <p:cond delay="0"/>
                                  </p:stCondLst>
                                  <p:childTnLst>
                                    <p:set>
                                      <p:cBhvr>
                                        <p:cTn id="17" dur="1" fill="hold">
                                          <p:stCondLst>
                                            <p:cond delay="0"/>
                                          </p:stCondLst>
                                        </p:cTn>
                                        <p:tgtEl>
                                          <p:spTgt spid="75780"/>
                                        </p:tgtEl>
                                        <p:attrNameLst>
                                          <p:attrName>style.visibility</p:attrName>
                                        </p:attrNameLst>
                                      </p:cBhvr>
                                      <p:to>
                                        <p:strVal val="visible"/>
                                      </p:to>
                                    </p:set>
                                    <p:animEffect transition="in" filter="box(in)">
                                      <p:cBhvr>
                                        <p:cTn id="18"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Divergent history</a:t>
            </a:r>
          </a:p>
        </p:txBody>
      </p:sp>
      <p:sp>
        <p:nvSpPr>
          <p:cNvPr id="3" name="Content Placeholder 2"/>
          <p:cNvSpPr>
            <a:spLocks noGrp="1"/>
          </p:cNvSpPr>
          <p:nvPr>
            <p:ph idx="1"/>
          </p:nvPr>
        </p:nvSpPr>
        <p:spPr>
          <a:xfrm>
            <a:off x="304800" y="914400"/>
            <a:ext cx="8557302" cy="5029200"/>
          </a:xfrm>
        </p:spPr>
        <p:txBody>
          <a:bodyPr>
            <a:normAutofit/>
          </a:bodyPr>
          <a:lstStyle/>
          <a:p>
            <a:r>
              <a:rPr lang="en-US" dirty="0" smtClean="0">
                <a:solidFill>
                  <a:srgbClr val="002060"/>
                </a:solidFill>
              </a:rPr>
              <a:t>Via GIT command line</a:t>
            </a:r>
          </a:p>
          <a:p>
            <a:pPr marL="914400" lvl="2" indent="0">
              <a:lnSpc>
                <a:spcPct val="100000"/>
              </a:lnSpc>
              <a:buNone/>
            </a:pPr>
            <a:r>
              <a:rPr lang="en-US" dirty="0" smtClean="0"/>
              <a:t>$ vim </a:t>
            </a:r>
            <a:r>
              <a:rPr lang="en-US" dirty="0" err="1" smtClean="0"/>
              <a:t>test.rb</a:t>
            </a:r>
            <a:r>
              <a:rPr lang="en-US" dirty="0" smtClean="0"/>
              <a:t> </a:t>
            </a:r>
          </a:p>
          <a:p>
            <a:pPr marL="914400" lvl="2" indent="0">
              <a:lnSpc>
                <a:spcPct val="100000"/>
              </a:lnSpc>
              <a:buNone/>
            </a:pPr>
            <a:r>
              <a:rPr lang="en-US" dirty="0" smtClean="0"/>
              <a:t>$ </a:t>
            </a:r>
            <a:r>
              <a:rPr lang="en-US" dirty="0" err="1" smtClean="0"/>
              <a:t>git</a:t>
            </a:r>
            <a:r>
              <a:rPr lang="en-US" dirty="0" smtClean="0"/>
              <a:t> commit -a -m 'made other changes‘</a:t>
            </a: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r>
              <a:rPr lang="en-US" dirty="0" smtClean="0"/>
              <a:t>$ </a:t>
            </a:r>
            <a:r>
              <a:rPr lang="en-US" dirty="0" err="1" smtClean="0"/>
              <a:t>git</a:t>
            </a:r>
            <a:r>
              <a:rPr lang="en-US" dirty="0" smtClean="0"/>
              <a:t> log --</a:t>
            </a:r>
            <a:r>
              <a:rPr lang="en-US" dirty="0" err="1" smtClean="0"/>
              <a:t>oneline</a:t>
            </a:r>
            <a:r>
              <a:rPr lang="en-US" dirty="0" smtClean="0"/>
              <a:t> --decorate --graph --all</a:t>
            </a: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a:p>
            <a:pPr marL="914400" lvl="2" indent="0">
              <a:lnSpc>
                <a:spcPct val="100000"/>
              </a:lnSpc>
              <a:buNone/>
            </a:pPr>
            <a:endParaRPr lang="en-US" dirty="0" smtClean="0">
              <a:sym typeface="Wingdings" panose="05000000000000000000" pitchFamily="2" charset="2"/>
            </a:endParaRPr>
          </a:p>
        </p:txBody>
      </p:sp>
      <p:pic>
        <p:nvPicPr>
          <p:cNvPr id="77827" name="Picture 3" descr="Divergent history."/>
          <p:cNvPicPr>
            <a:picLocks noChangeAspect="1" noChangeArrowheads="1"/>
          </p:cNvPicPr>
          <p:nvPr/>
        </p:nvPicPr>
        <p:blipFill>
          <a:blip r:embed="rId3" cstate="print"/>
          <a:srcRect/>
          <a:stretch>
            <a:fillRect/>
          </a:stretch>
        </p:blipFill>
        <p:spPr bwMode="auto">
          <a:xfrm>
            <a:off x="914400" y="2362200"/>
            <a:ext cx="7467600" cy="2057400"/>
          </a:xfrm>
          <a:prstGeom prst="rect">
            <a:avLst/>
          </a:prstGeom>
          <a:noFill/>
        </p:spPr>
      </p:pic>
      <p:pic>
        <p:nvPicPr>
          <p:cNvPr id="77828" name="Picture 4"/>
          <p:cNvPicPr>
            <a:picLocks noChangeAspect="1" noChangeArrowheads="1"/>
          </p:cNvPicPr>
          <p:nvPr/>
        </p:nvPicPr>
        <p:blipFill>
          <a:blip r:embed="rId4" cstate="print"/>
          <a:srcRect/>
          <a:stretch>
            <a:fillRect/>
          </a:stretch>
        </p:blipFill>
        <p:spPr bwMode="auto">
          <a:xfrm>
            <a:off x="1295400" y="4648200"/>
            <a:ext cx="7025878" cy="160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branching</a:t>
            </a:r>
            <a:endParaRPr lang="en-US" dirty="0"/>
          </a:p>
        </p:txBody>
      </p:sp>
      <p:sp>
        <p:nvSpPr>
          <p:cNvPr id="3" name="Content Placeholder 2"/>
          <p:cNvSpPr>
            <a:spLocks noGrp="1"/>
          </p:cNvSpPr>
          <p:nvPr>
            <p:ph idx="1"/>
          </p:nvPr>
        </p:nvSpPr>
        <p:spPr>
          <a:xfrm>
            <a:off x="304800" y="990600"/>
            <a:ext cx="8557302" cy="5029200"/>
          </a:xfrm>
        </p:spPr>
        <p:txBody>
          <a:bodyPr>
            <a:normAutofit fontScale="77500" lnSpcReduction="20000"/>
          </a:bodyPr>
          <a:lstStyle/>
          <a:p>
            <a:r>
              <a:rPr lang="en-US" dirty="0" smtClean="0"/>
              <a:t>Let’s go through a simple example of branching and merging with a workflow that you might use in the real world. You’ll follow these steps:</a:t>
            </a:r>
          </a:p>
          <a:p>
            <a:pPr lvl="1"/>
            <a:r>
              <a:rPr lang="en-US" dirty="0" smtClean="0"/>
              <a:t>Do work on a web site.</a:t>
            </a:r>
          </a:p>
          <a:p>
            <a:pPr lvl="1"/>
            <a:r>
              <a:rPr lang="en-US" dirty="0" smtClean="0"/>
              <a:t>Create a branch for a new story you’re working on.</a:t>
            </a:r>
          </a:p>
          <a:p>
            <a:pPr lvl="1"/>
            <a:r>
              <a:rPr lang="en-US" dirty="0" smtClean="0"/>
              <a:t>Do some work in that branch.</a:t>
            </a:r>
          </a:p>
          <a:p>
            <a:r>
              <a:rPr lang="en-US" dirty="0" smtClean="0"/>
              <a:t>At this stage, you’ll receive a call that another issue is critical and you need a </a:t>
            </a:r>
            <a:r>
              <a:rPr lang="en-US" dirty="0" err="1" smtClean="0"/>
              <a:t>hotfix</a:t>
            </a:r>
            <a:r>
              <a:rPr lang="en-US" dirty="0" smtClean="0"/>
              <a:t>. You’ll do the following:</a:t>
            </a:r>
          </a:p>
          <a:p>
            <a:pPr lvl="1"/>
            <a:r>
              <a:rPr lang="en-US" dirty="0" smtClean="0"/>
              <a:t>Switch to your production branch.</a:t>
            </a:r>
          </a:p>
          <a:p>
            <a:pPr lvl="1"/>
            <a:r>
              <a:rPr lang="en-US" dirty="0" smtClean="0"/>
              <a:t>Create a branch to add the </a:t>
            </a:r>
            <a:r>
              <a:rPr lang="en-US" dirty="0" err="1" smtClean="0"/>
              <a:t>hotfix</a:t>
            </a:r>
            <a:r>
              <a:rPr lang="en-US" dirty="0" smtClean="0"/>
              <a:t>.</a:t>
            </a:r>
          </a:p>
          <a:p>
            <a:pPr lvl="1"/>
            <a:r>
              <a:rPr lang="en-US" dirty="0" smtClean="0"/>
              <a:t>After it’s tested, merge the </a:t>
            </a:r>
            <a:r>
              <a:rPr lang="en-US" dirty="0" err="1" smtClean="0"/>
              <a:t>hotfix</a:t>
            </a:r>
            <a:r>
              <a:rPr lang="en-US" dirty="0" smtClean="0"/>
              <a:t> branch, and push to production.</a:t>
            </a:r>
          </a:p>
          <a:p>
            <a:pPr lvl="1"/>
            <a:r>
              <a:rPr lang="en-US" dirty="0" smtClean="0"/>
              <a:t>Switch back to your original story and continue working.</a:t>
            </a:r>
            <a:endParaRPr lang="en-US" dirty="0" smtClean="0">
              <a:sym typeface="Wingdings" panose="05000000000000000000" pitchFamily="2" charset="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branching</a:t>
            </a:r>
            <a:endParaRPr lang="en-US" dirty="0"/>
          </a:p>
        </p:txBody>
      </p:sp>
      <p:sp>
        <p:nvSpPr>
          <p:cNvPr id="3" name="Content Placeholder 2"/>
          <p:cNvSpPr>
            <a:spLocks noGrp="1"/>
          </p:cNvSpPr>
          <p:nvPr>
            <p:ph idx="1"/>
          </p:nvPr>
        </p:nvSpPr>
        <p:spPr>
          <a:xfrm>
            <a:off x="304800" y="990600"/>
            <a:ext cx="4724400" cy="5410200"/>
          </a:xfrm>
        </p:spPr>
        <p:txBody>
          <a:bodyPr>
            <a:normAutofit fontScale="92500"/>
          </a:bodyPr>
          <a:lstStyle/>
          <a:p>
            <a:r>
              <a:rPr lang="en-US" dirty="0" smtClean="0"/>
              <a:t>E.g.  3 commits in master</a:t>
            </a:r>
          </a:p>
          <a:p>
            <a:pPr lvl="1"/>
            <a:endParaRPr lang="en-US" dirty="0" smtClean="0"/>
          </a:p>
          <a:p>
            <a:pPr lvl="1"/>
            <a:endParaRPr lang="en-US" dirty="0" smtClean="0"/>
          </a:p>
          <a:p>
            <a:pPr lvl="1"/>
            <a:endParaRPr lang="en-US" dirty="0" smtClean="0"/>
          </a:p>
          <a:p>
            <a:r>
              <a:rPr lang="en-US" dirty="0" smtClean="0"/>
              <a:t>Start working on iss#53:</a:t>
            </a:r>
          </a:p>
          <a:p>
            <a:pPr lvl="1"/>
            <a:r>
              <a:rPr lang="en-US" dirty="0" smtClean="0"/>
              <a:t>$ </a:t>
            </a:r>
            <a:r>
              <a:rPr lang="en-US" dirty="0" err="1" smtClean="0"/>
              <a:t>git</a:t>
            </a:r>
            <a:r>
              <a:rPr lang="en-US" dirty="0" smtClean="0"/>
              <a:t> checkout -b iss53 </a:t>
            </a:r>
          </a:p>
          <a:p>
            <a:pPr lvl="1">
              <a:buNone/>
            </a:pPr>
            <a:r>
              <a:rPr lang="en-US" dirty="0" smtClean="0"/>
              <a:t>Switched to a new branch "iss53" </a:t>
            </a:r>
          </a:p>
          <a:p>
            <a:pPr lvl="1">
              <a:buNone/>
            </a:pPr>
            <a:r>
              <a:rPr lang="en-US" dirty="0" smtClean="0"/>
              <a:t>This is shorthand for:</a:t>
            </a:r>
          </a:p>
          <a:p>
            <a:pPr lvl="1"/>
            <a:r>
              <a:rPr lang="en-US" dirty="0" smtClean="0"/>
              <a:t>$ </a:t>
            </a:r>
            <a:r>
              <a:rPr lang="en-US" dirty="0" err="1" smtClean="0"/>
              <a:t>git</a:t>
            </a:r>
            <a:r>
              <a:rPr lang="en-US" dirty="0" smtClean="0"/>
              <a:t> branch iss53 </a:t>
            </a:r>
          </a:p>
          <a:p>
            <a:pPr lvl="1"/>
            <a:r>
              <a:rPr lang="en-US" dirty="0" smtClean="0"/>
              <a:t>$ </a:t>
            </a:r>
            <a:r>
              <a:rPr lang="en-US" dirty="0" err="1" smtClean="0"/>
              <a:t>git</a:t>
            </a:r>
            <a:r>
              <a:rPr lang="en-US" dirty="0" smtClean="0"/>
              <a:t> checkout iss53</a:t>
            </a:r>
            <a:endParaRPr lang="en-US" dirty="0" smtClean="0">
              <a:sym typeface="Wingdings" panose="05000000000000000000" pitchFamily="2" charset="2"/>
            </a:endParaRPr>
          </a:p>
        </p:txBody>
      </p:sp>
      <p:pic>
        <p:nvPicPr>
          <p:cNvPr id="80898" name="Picture 2" descr="A simple commit history."/>
          <p:cNvPicPr>
            <a:picLocks noChangeAspect="1" noChangeArrowheads="1"/>
          </p:cNvPicPr>
          <p:nvPr/>
        </p:nvPicPr>
        <p:blipFill>
          <a:blip r:embed="rId3" cstate="print"/>
          <a:srcRect/>
          <a:stretch>
            <a:fillRect/>
          </a:stretch>
        </p:blipFill>
        <p:spPr bwMode="auto">
          <a:xfrm>
            <a:off x="4267200" y="1295400"/>
            <a:ext cx="4572000" cy="1505764"/>
          </a:xfrm>
          <a:prstGeom prst="rect">
            <a:avLst/>
          </a:prstGeom>
          <a:noFill/>
        </p:spPr>
      </p:pic>
      <p:pic>
        <p:nvPicPr>
          <p:cNvPr id="80900" name="Picture 4" descr="Creating a new branch pointer."/>
          <p:cNvPicPr>
            <a:picLocks noChangeAspect="1" noChangeArrowheads="1"/>
          </p:cNvPicPr>
          <p:nvPr/>
        </p:nvPicPr>
        <p:blipFill>
          <a:blip r:embed="rId4" cstate="print"/>
          <a:srcRect/>
          <a:stretch>
            <a:fillRect/>
          </a:stretch>
        </p:blipFill>
        <p:spPr bwMode="auto">
          <a:xfrm>
            <a:off x="5077328" y="3657600"/>
            <a:ext cx="4066672" cy="243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ox(in)">
                                      <p:cBhvr>
                                        <p:cTn id="10" dur="500"/>
                                        <p:tgtEl>
                                          <p:spTgt spid="3">
                                            <p:txEl>
                                              <p:pRg st="5" end="5"/>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ox(in)">
                                      <p:cBhvr>
                                        <p:cTn id="13" dur="500"/>
                                        <p:tgtEl>
                                          <p:spTgt spid="3">
                                            <p:txEl>
                                              <p:pRg st="6" end="6"/>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ox(in)">
                                      <p:cBhvr>
                                        <p:cTn id="16" dur="500"/>
                                        <p:tgtEl>
                                          <p:spTgt spid="3">
                                            <p:txEl>
                                              <p:pRg st="7" end="7"/>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ox(in)">
                                      <p:cBhvr>
                                        <p:cTn id="19" dur="500"/>
                                        <p:tgtEl>
                                          <p:spTgt spid="3">
                                            <p:txEl>
                                              <p:pRg st="8" end="8"/>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ox(in)">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80900"/>
                                        </p:tgtEl>
                                        <p:attrNameLst>
                                          <p:attrName>style.visibility</p:attrName>
                                        </p:attrNameLst>
                                      </p:cBhvr>
                                      <p:to>
                                        <p:strVal val="visible"/>
                                      </p:to>
                                    </p:set>
                                    <p:animEffect transition="in" filter="box(in)">
                                      <p:cBhvr>
                                        <p:cTn id="27" dur="500"/>
                                        <p:tgtEl>
                                          <p:spTgt spid="80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Centralized Version Control Systems</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58098" y="838201"/>
            <a:ext cx="8481102" cy="2362199"/>
          </a:xfrm>
        </p:spPr>
        <p:txBody>
          <a:bodyPr>
            <a:normAutofit fontScale="85000" lnSpcReduction="10000"/>
          </a:bodyPr>
          <a:lstStyle/>
          <a:p>
            <a:pPr algn="just"/>
            <a:r>
              <a:rPr lang="en-US" dirty="0" smtClean="0">
                <a:solidFill>
                  <a:srgbClr val="002060"/>
                </a:solidFill>
              </a:rPr>
              <a:t>CVS, Subversion, and Perforce, have a single server that contains all the versioned files, and a number of clients that check out files from that central place.</a:t>
            </a:r>
          </a:p>
          <a:p>
            <a:pPr algn="just"/>
            <a:r>
              <a:rPr lang="en-US" dirty="0" smtClean="0">
                <a:solidFill>
                  <a:srgbClr val="002060"/>
                </a:solidFill>
              </a:rPr>
              <a:t>Disadvantage: lost collaboration when network down, lose history if hard drive of server got issue.</a:t>
            </a:r>
          </a:p>
        </p:txBody>
      </p:sp>
      <p:pic>
        <p:nvPicPr>
          <p:cNvPr id="25602" name="Picture 2" descr="Centralized version control diagram"/>
          <p:cNvPicPr>
            <a:picLocks noChangeAspect="1" noChangeArrowheads="1"/>
          </p:cNvPicPr>
          <p:nvPr/>
        </p:nvPicPr>
        <p:blipFill>
          <a:blip r:embed="rId3" cstate="print"/>
          <a:srcRect/>
          <a:stretch>
            <a:fillRect/>
          </a:stretch>
        </p:blipFill>
        <p:spPr bwMode="auto">
          <a:xfrm>
            <a:off x="685800" y="3352800"/>
            <a:ext cx="7772400" cy="2884947"/>
          </a:xfrm>
          <a:prstGeom prst="rect">
            <a:avLst/>
          </a:prstGeom>
          <a:noFill/>
        </p:spPr>
      </p:pic>
    </p:spTree>
    <p:extLst>
      <p:ext uri="{BB962C8B-B14F-4D97-AF65-F5344CB8AC3E}">
        <p14:creationId xmlns:p14="http://schemas.microsoft.com/office/powerpoint/2010/main" val="12370600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branching</a:t>
            </a:r>
            <a:endParaRPr lang="en-US" dirty="0"/>
          </a:p>
        </p:txBody>
      </p:sp>
      <p:sp>
        <p:nvSpPr>
          <p:cNvPr id="3" name="Content Placeholder 2"/>
          <p:cNvSpPr>
            <a:spLocks noGrp="1"/>
          </p:cNvSpPr>
          <p:nvPr>
            <p:ph idx="1"/>
          </p:nvPr>
        </p:nvSpPr>
        <p:spPr>
          <a:xfrm>
            <a:off x="304800" y="990600"/>
            <a:ext cx="4724400" cy="5410200"/>
          </a:xfrm>
        </p:spPr>
        <p:txBody>
          <a:bodyPr>
            <a:normAutofit fontScale="92500" lnSpcReduction="20000"/>
          </a:bodyPr>
          <a:lstStyle/>
          <a:p>
            <a:r>
              <a:rPr lang="en-US" dirty="0" smtClean="0"/>
              <a:t>You work on your web site and do some commits</a:t>
            </a:r>
          </a:p>
          <a:p>
            <a:pPr lvl="1"/>
            <a:r>
              <a:rPr lang="en-US" dirty="0" smtClean="0"/>
              <a:t>$ vim index.html </a:t>
            </a:r>
          </a:p>
          <a:p>
            <a:pPr lvl="1"/>
            <a:r>
              <a:rPr lang="en-US" dirty="0" smtClean="0"/>
              <a:t>$ </a:t>
            </a:r>
            <a:r>
              <a:rPr lang="en-US" dirty="0" err="1" smtClean="0"/>
              <a:t>git</a:t>
            </a:r>
            <a:r>
              <a:rPr lang="en-US" dirty="0" smtClean="0"/>
              <a:t> commit -a -m 'added a new footer [issue 53]‘</a:t>
            </a:r>
          </a:p>
          <a:p>
            <a:r>
              <a:rPr lang="en-US" dirty="0" smtClean="0"/>
              <a:t>Need </a:t>
            </a:r>
            <a:r>
              <a:rPr lang="en-US" dirty="0" err="1" smtClean="0"/>
              <a:t>hotfix</a:t>
            </a:r>
            <a:r>
              <a:rPr lang="en-US" dirty="0" smtClean="0"/>
              <a:t> immediately:</a:t>
            </a:r>
          </a:p>
          <a:p>
            <a:pPr lvl="1"/>
            <a:r>
              <a:rPr lang="en-US" dirty="0" smtClean="0"/>
              <a:t>$ </a:t>
            </a:r>
            <a:r>
              <a:rPr lang="en-US" dirty="0" err="1" smtClean="0"/>
              <a:t>git</a:t>
            </a:r>
            <a:r>
              <a:rPr lang="en-US" dirty="0" smtClean="0"/>
              <a:t> checkout master </a:t>
            </a:r>
          </a:p>
          <a:p>
            <a:pPr lvl="1"/>
            <a:r>
              <a:rPr lang="en-US" dirty="0" smtClean="0"/>
              <a:t>$ </a:t>
            </a:r>
            <a:r>
              <a:rPr lang="en-US" dirty="0" err="1" smtClean="0"/>
              <a:t>git</a:t>
            </a:r>
            <a:r>
              <a:rPr lang="en-US" dirty="0" smtClean="0"/>
              <a:t> checkout -b </a:t>
            </a:r>
            <a:r>
              <a:rPr lang="en-US" dirty="0" err="1" smtClean="0"/>
              <a:t>hotfix</a:t>
            </a:r>
            <a:r>
              <a:rPr lang="en-US" dirty="0" smtClean="0"/>
              <a:t> </a:t>
            </a:r>
          </a:p>
          <a:p>
            <a:pPr lvl="1"/>
            <a:r>
              <a:rPr lang="en-US" dirty="0" smtClean="0"/>
              <a:t>$ vim index.html </a:t>
            </a:r>
          </a:p>
          <a:p>
            <a:pPr lvl="1"/>
            <a:r>
              <a:rPr lang="en-US" dirty="0" smtClean="0"/>
              <a:t>$ </a:t>
            </a:r>
            <a:r>
              <a:rPr lang="en-US" dirty="0" err="1" smtClean="0"/>
              <a:t>git</a:t>
            </a:r>
            <a:r>
              <a:rPr lang="en-US" dirty="0" smtClean="0"/>
              <a:t> commit -a -m 'fixed the broken email address’</a:t>
            </a:r>
            <a:endParaRPr lang="en-US" dirty="0" smtClean="0">
              <a:sym typeface="Wingdings" panose="05000000000000000000" pitchFamily="2" charset="2"/>
            </a:endParaRPr>
          </a:p>
        </p:txBody>
      </p:sp>
      <p:pic>
        <p:nvPicPr>
          <p:cNvPr id="84994" name="Picture 2" descr="The iss53 branch has moved forward with your work."/>
          <p:cNvPicPr>
            <a:picLocks noChangeAspect="1" noChangeArrowheads="1"/>
          </p:cNvPicPr>
          <p:nvPr/>
        </p:nvPicPr>
        <p:blipFill>
          <a:blip r:embed="rId3" cstate="print"/>
          <a:srcRect/>
          <a:stretch>
            <a:fillRect/>
          </a:stretch>
        </p:blipFill>
        <p:spPr bwMode="auto">
          <a:xfrm>
            <a:off x="4800600" y="1143000"/>
            <a:ext cx="4343400" cy="2263001"/>
          </a:xfrm>
          <a:prstGeom prst="rect">
            <a:avLst/>
          </a:prstGeom>
          <a:noFill/>
        </p:spPr>
      </p:pic>
      <p:pic>
        <p:nvPicPr>
          <p:cNvPr id="84996" name="Picture 4" descr="Hotfix branch based on `master`."/>
          <p:cNvPicPr>
            <a:picLocks noChangeAspect="1" noChangeArrowheads="1"/>
          </p:cNvPicPr>
          <p:nvPr/>
        </p:nvPicPr>
        <p:blipFill>
          <a:blip r:embed="rId4" cstate="print"/>
          <a:srcRect/>
          <a:stretch>
            <a:fillRect/>
          </a:stretch>
        </p:blipFill>
        <p:spPr bwMode="auto">
          <a:xfrm>
            <a:off x="4800600" y="3810000"/>
            <a:ext cx="4343400" cy="2362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box(in)">
                                      <p:cBhvr>
                                        <p:cTn id="7" dur="500"/>
                                        <p:tgtEl>
                                          <p:spTgt spid="8499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4996"/>
                                        </p:tgtEl>
                                        <p:attrNameLst>
                                          <p:attrName>style.visibility</p:attrName>
                                        </p:attrNameLst>
                                      </p:cBhvr>
                                      <p:to>
                                        <p:strVal val="visible"/>
                                      </p:to>
                                    </p:set>
                                    <p:animEffect transition="in" filter="box(in)">
                                      <p:cBhvr>
                                        <p:cTn id="12" dur="500"/>
                                        <p:tgtEl>
                                          <p:spTgt spid="84996"/>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ox(in)">
                                      <p:cBhvr>
                                        <p:cTn id="21" dur="500"/>
                                        <p:tgtEl>
                                          <p:spTgt spid="3">
                                            <p:txEl>
                                              <p:pRg st="5" end="5"/>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ox(in)">
                                      <p:cBhvr>
                                        <p:cTn id="24" dur="500"/>
                                        <p:tgtEl>
                                          <p:spTgt spid="3">
                                            <p:txEl>
                                              <p:pRg st="6" end="6"/>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ox(in)">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branching and merging</a:t>
            </a:r>
            <a:endParaRPr lang="en-US" dirty="0"/>
          </a:p>
        </p:txBody>
      </p:sp>
      <p:sp>
        <p:nvSpPr>
          <p:cNvPr id="3" name="Content Placeholder 2"/>
          <p:cNvSpPr>
            <a:spLocks noGrp="1"/>
          </p:cNvSpPr>
          <p:nvPr>
            <p:ph idx="1"/>
          </p:nvPr>
        </p:nvSpPr>
        <p:spPr>
          <a:xfrm>
            <a:off x="304800" y="990600"/>
            <a:ext cx="5105400" cy="5410200"/>
          </a:xfrm>
        </p:spPr>
        <p:txBody>
          <a:bodyPr>
            <a:normAutofit fontScale="92500" lnSpcReduction="10000"/>
          </a:bodyPr>
          <a:lstStyle/>
          <a:p>
            <a:r>
              <a:rPr lang="en-US" dirty="0" smtClean="0"/>
              <a:t>Merge </a:t>
            </a:r>
            <a:r>
              <a:rPr lang="en-US" dirty="0" err="1" smtClean="0"/>
              <a:t>hotfix</a:t>
            </a:r>
            <a:r>
              <a:rPr lang="en-US" dirty="0" smtClean="0"/>
              <a:t> into master</a:t>
            </a:r>
          </a:p>
          <a:p>
            <a:pPr lvl="1"/>
            <a:r>
              <a:rPr lang="sv-SE" dirty="0" smtClean="0"/>
              <a:t>$ git checkout master </a:t>
            </a:r>
          </a:p>
          <a:p>
            <a:pPr lvl="1"/>
            <a:r>
              <a:rPr lang="sv-SE" dirty="0" smtClean="0"/>
              <a:t>$ git merge hotfix </a:t>
            </a:r>
            <a:r>
              <a:rPr lang="sv-SE" dirty="0" smtClean="0">
                <a:sym typeface="Wingdings" pitchFamily="2" charset="2"/>
              </a:rPr>
              <a:t>fast forward</a:t>
            </a:r>
            <a:endParaRPr lang="sv-SE" dirty="0" smtClean="0"/>
          </a:p>
          <a:p>
            <a:r>
              <a:rPr lang="en-US" dirty="0" smtClean="0"/>
              <a:t>Delete </a:t>
            </a:r>
            <a:r>
              <a:rPr lang="en-US" dirty="0" err="1" smtClean="0"/>
              <a:t>hotfix</a:t>
            </a:r>
            <a:endParaRPr lang="en-US" dirty="0" smtClean="0"/>
          </a:p>
          <a:p>
            <a:pPr lvl="1"/>
            <a:r>
              <a:rPr lang="en-US" dirty="0" smtClean="0"/>
              <a:t>$ </a:t>
            </a:r>
            <a:r>
              <a:rPr lang="en-US" dirty="0" err="1" smtClean="0"/>
              <a:t>git</a:t>
            </a:r>
            <a:r>
              <a:rPr lang="en-US" dirty="0" smtClean="0"/>
              <a:t> branch -d </a:t>
            </a:r>
            <a:r>
              <a:rPr lang="en-US" dirty="0" err="1" smtClean="0"/>
              <a:t>hotfix</a:t>
            </a:r>
            <a:endParaRPr lang="en-US" dirty="0" smtClean="0"/>
          </a:p>
          <a:p>
            <a:r>
              <a:rPr lang="en-US" dirty="0" smtClean="0"/>
              <a:t>Switch back to issue#53 to work</a:t>
            </a:r>
          </a:p>
          <a:p>
            <a:pPr lvl="1"/>
            <a:r>
              <a:rPr lang="en-US" dirty="0" smtClean="0"/>
              <a:t>$ </a:t>
            </a:r>
            <a:r>
              <a:rPr lang="en-US" dirty="0" err="1" smtClean="0"/>
              <a:t>git</a:t>
            </a:r>
            <a:r>
              <a:rPr lang="en-US" dirty="0" smtClean="0"/>
              <a:t> checkout iss53 </a:t>
            </a:r>
          </a:p>
          <a:p>
            <a:pPr lvl="1"/>
            <a:r>
              <a:rPr lang="en-US" dirty="0" smtClean="0"/>
              <a:t>$ vim index.html </a:t>
            </a:r>
          </a:p>
          <a:p>
            <a:pPr lvl="1"/>
            <a:r>
              <a:rPr lang="en-US" dirty="0" smtClean="0"/>
              <a:t>$ </a:t>
            </a:r>
            <a:r>
              <a:rPr lang="en-US" dirty="0" err="1" smtClean="0"/>
              <a:t>git</a:t>
            </a:r>
            <a:r>
              <a:rPr lang="en-US" dirty="0" smtClean="0"/>
              <a:t> commit -a -m 'finished the new footer [issue 53]'</a:t>
            </a:r>
            <a:endParaRPr lang="en-US" dirty="0" smtClean="0">
              <a:sym typeface="Wingdings" panose="05000000000000000000" pitchFamily="2" charset="2"/>
            </a:endParaRPr>
          </a:p>
        </p:txBody>
      </p:sp>
      <p:pic>
        <p:nvPicPr>
          <p:cNvPr id="87042" name="Picture 2" descr="`master` is fast-forwarded to `hotfix`."/>
          <p:cNvPicPr>
            <a:picLocks noChangeAspect="1" noChangeArrowheads="1"/>
          </p:cNvPicPr>
          <p:nvPr/>
        </p:nvPicPr>
        <p:blipFill>
          <a:blip r:embed="rId3" cstate="print"/>
          <a:srcRect/>
          <a:stretch>
            <a:fillRect/>
          </a:stretch>
        </p:blipFill>
        <p:spPr bwMode="auto">
          <a:xfrm>
            <a:off x="5181600" y="1142999"/>
            <a:ext cx="3733800" cy="2057401"/>
          </a:xfrm>
          <a:prstGeom prst="rect">
            <a:avLst/>
          </a:prstGeom>
          <a:noFill/>
        </p:spPr>
      </p:pic>
      <p:pic>
        <p:nvPicPr>
          <p:cNvPr id="87044" name="Picture 4" descr="Work continues on `iss53`."/>
          <p:cNvPicPr>
            <a:picLocks noChangeAspect="1" noChangeArrowheads="1"/>
          </p:cNvPicPr>
          <p:nvPr/>
        </p:nvPicPr>
        <p:blipFill>
          <a:blip r:embed="rId4" cstate="print"/>
          <a:srcRect/>
          <a:stretch>
            <a:fillRect/>
          </a:stretch>
        </p:blipFill>
        <p:spPr bwMode="auto">
          <a:xfrm>
            <a:off x="5181600" y="3276600"/>
            <a:ext cx="3962400" cy="2590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box(in)">
                                      <p:cBhvr>
                                        <p:cTn id="7" dur="500"/>
                                        <p:tgtEl>
                                          <p:spTgt spid="870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ox(in)">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ox(in)">
                                      <p:cBhvr>
                                        <p:cTn id="20" dur="500"/>
                                        <p:tgtEl>
                                          <p:spTgt spid="3">
                                            <p:txEl>
                                              <p:pRg st="5" end="5"/>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ox(in)">
                                      <p:cBhvr>
                                        <p:cTn id="23" dur="500"/>
                                        <p:tgtEl>
                                          <p:spTgt spid="3">
                                            <p:txEl>
                                              <p:pRg st="6" end="6"/>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ox(in)">
                                      <p:cBhvr>
                                        <p:cTn id="26" dur="500"/>
                                        <p:tgtEl>
                                          <p:spTgt spid="3">
                                            <p:txEl>
                                              <p:pRg st="7" end="7"/>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ox(in)">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merging</a:t>
            </a:r>
            <a:endParaRPr lang="en-US" dirty="0"/>
          </a:p>
        </p:txBody>
      </p:sp>
      <p:sp>
        <p:nvSpPr>
          <p:cNvPr id="3" name="Content Placeholder 2"/>
          <p:cNvSpPr>
            <a:spLocks noGrp="1"/>
          </p:cNvSpPr>
          <p:nvPr>
            <p:ph idx="1"/>
          </p:nvPr>
        </p:nvSpPr>
        <p:spPr>
          <a:xfrm>
            <a:off x="304800" y="990600"/>
            <a:ext cx="8534400" cy="3505200"/>
          </a:xfrm>
        </p:spPr>
        <p:txBody>
          <a:bodyPr>
            <a:normAutofit fontScale="85000" lnSpcReduction="20000"/>
          </a:bodyPr>
          <a:lstStyle/>
          <a:p>
            <a:r>
              <a:rPr lang="en-US" dirty="0" smtClean="0"/>
              <a:t>Merge iss#53 into master</a:t>
            </a:r>
          </a:p>
          <a:p>
            <a:pPr lvl="1"/>
            <a:r>
              <a:rPr lang="sv-SE" dirty="0" smtClean="0"/>
              <a:t>$ git checkout master </a:t>
            </a:r>
          </a:p>
          <a:p>
            <a:pPr lvl="1"/>
            <a:r>
              <a:rPr lang="en-US" dirty="0" smtClean="0"/>
              <a:t>$ </a:t>
            </a:r>
            <a:r>
              <a:rPr lang="en-US" dirty="0" err="1" smtClean="0"/>
              <a:t>git</a:t>
            </a:r>
            <a:r>
              <a:rPr lang="en-US" dirty="0" smtClean="0"/>
              <a:t> merge iss53 </a:t>
            </a:r>
          </a:p>
          <a:p>
            <a:pPr lvl="1">
              <a:buNone/>
            </a:pPr>
            <a:r>
              <a:rPr lang="en-US" sz="1400" i="1" dirty="0" smtClean="0"/>
              <a:t>Merge made by the 'recursive' strategy. index.html | 1 + 1 file changed, 1 insertion(+) </a:t>
            </a:r>
          </a:p>
          <a:p>
            <a:pPr marL="449263" lvl="1" indent="-449263">
              <a:spcBef>
                <a:spcPts val="1000"/>
              </a:spcBef>
              <a:buSzPct val="120000"/>
              <a:buFont typeface="Wingdings" panose="05000000000000000000" pitchFamily="2" charset="2"/>
              <a:buChar char="Ø"/>
            </a:pPr>
            <a:r>
              <a:rPr lang="en-US" sz="2400" b="1" dirty="0" smtClean="0">
                <a:solidFill>
                  <a:schemeClr val="tx1">
                    <a:lumMod val="85000"/>
                    <a:lumOff val="15000"/>
                  </a:schemeClr>
                </a:solidFill>
              </a:rPr>
              <a:t>Master is not parent of iss#53, </a:t>
            </a:r>
            <a:r>
              <a:rPr lang="en-US" sz="2400" b="1" dirty="0" err="1" smtClean="0">
                <a:solidFill>
                  <a:schemeClr val="tx1">
                    <a:lumMod val="85000"/>
                    <a:lumOff val="15000"/>
                  </a:schemeClr>
                </a:solidFill>
              </a:rPr>
              <a:t>Git</a:t>
            </a:r>
            <a:r>
              <a:rPr lang="en-US" sz="2400" b="1" dirty="0" smtClean="0">
                <a:solidFill>
                  <a:schemeClr val="tx1">
                    <a:lumMod val="85000"/>
                    <a:lumOff val="15000"/>
                  </a:schemeClr>
                </a:solidFill>
              </a:rPr>
              <a:t> does a simple three-way merge</a:t>
            </a:r>
          </a:p>
          <a:p>
            <a:pPr lvl="1"/>
            <a:r>
              <a:rPr lang="en-US" dirty="0" smtClean="0"/>
              <a:t>Using two snapshots pointed to by the branch tips and the common ancestor of the two</a:t>
            </a:r>
          </a:p>
        </p:txBody>
      </p:sp>
      <p:pic>
        <p:nvPicPr>
          <p:cNvPr id="2050" name="Picture 2" descr="Three snapshots used in a typical merge."/>
          <p:cNvPicPr>
            <a:picLocks noChangeAspect="1" noChangeArrowheads="1"/>
          </p:cNvPicPr>
          <p:nvPr/>
        </p:nvPicPr>
        <p:blipFill>
          <a:blip r:embed="rId3" cstate="print"/>
          <a:srcRect/>
          <a:stretch>
            <a:fillRect/>
          </a:stretch>
        </p:blipFill>
        <p:spPr bwMode="auto">
          <a:xfrm>
            <a:off x="685800" y="4267200"/>
            <a:ext cx="7696200" cy="2057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ox(in)">
                                      <p:cBhvr>
                                        <p:cTn id="12" dur="500"/>
                                        <p:tgtEl>
                                          <p:spTgt spid="3">
                                            <p:txEl>
                                              <p:pRg st="5" end="5"/>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box(in)">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merging</a:t>
            </a:r>
            <a:endParaRPr lang="en-US" dirty="0"/>
          </a:p>
        </p:txBody>
      </p:sp>
      <p:sp>
        <p:nvSpPr>
          <p:cNvPr id="3" name="Content Placeholder 2"/>
          <p:cNvSpPr>
            <a:spLocks noGrp="1"/>
          </p:cNvSpPr>
          <p:nvPr>
            <p:ph idx="1"/>
          </p:nvPr>
        </p:nvSpPr>
        <p:spPr>
          <a:xfrm>
            <a:off x="304800" y="990600"/>
            <a:ext cx="8534400" cy="2590800"/>
          </a:xfrm>
        </p:spPr>
        <p:txBody>
          <a:bodyPr>
            <a:normAutofit fontScale="92500" lnSpcReduction="10000"/>
          </a:bodyPr>
          <a:lstStyle/>
          <a:p>
            <a:r>
              <a:rPr lang="en-US" dirty="0" smtClean="0"/>
              <a:t>Instead of just moving the branch pointer forward, </a:t>
            </a:r>
            <a:r>
              <a:rPr lang="en-US" dirty="0" err="1" smtClean="0"/>
              <a:t>Git</a:t>
            </a:r>
            <a:r>
              <a:rPr lang="en-US" dirty="0" smtClean="0"/>
              <a:t> creates a new snapshot that results from this three-way merge and automatically creates a new commit that points to it. This is referred to as a merge commit, and is special in that it has more than one parent. </a:t>
            </a:r>
            <a:endParaRPr lang="sv-SE" dirty="0" smtClean="0"/>
          </a:p>
        </p:txBody>
      </p:sp>
      <p:pic>
        <p:nvPicPr>
          <p:cNvPr id="91138" name="Picture 2" descr="A merge commit."/>
          <p:cNvPicPr>
            <a:picLocks noChangeAspect="1" noChangeArrowheads="1"/>
          </p:cNvPicPr>
          <p:nvPr/>
        </p:nvPicPr>
        <p:blipFill>
          <a:blip r:embed="rId3" cstate="print"/>
          <a:srcRect/>
          <a:stretch>
            <a:fillRect/>
          </a:stretch>
        </p:blipFill>
        <p:spPr bwMode="auto">
          <a:xfrm>
            <a:off x="533400" y="3048000"/>
            <a:ext cx="8267700" cy="3260657"/>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Merge Conflicts (1)</a:t>
            </a:r>
            <a:endParaRPr lang="en-US" dirty="0"/>
          </a:p>
        </p:txBody>
      </p:sp>
      <p:sp>
        <p:nvSpPr>
          <p:cNvPr id="3" name="Content Placeholder 2"/>
          <p:cNvSpPr>
            <a:spLocks noGrp="1"/>
          </p:cNvSpPr>
          <p:nvPr>
            <p:ph idx="1"/>
          </p:nvPr>
        </p:nvSpPr>
        <p:spPr>
          <a:xfrm>
            <a:off x="304800" y="990600"/>
            <a:ext cx="8534400" cy="2590800"/>
          </a:xfrm>
        </p:spPr>
        <p:txBody>
          <a:bodyPr>
            <a:normAutofit/>
          </a:bodyPr>
          <a:lstStyle/>
          <a:p>
            <a:r>
              <a:rPr lang="en-US" dirty="0" smtClean="0"/>
              <a:t>Change the same part in the same file in 2 branches.</a:t>
            </a:r>
          </a:p>
          <a:p>
            <a:pPr lvl="1"/>
            <a:r>
              <a:rPr lang="en-US" dirty="0" err="1" smtClean="0"/>
              <a:t>E.g</a:t>
            </a:r>
            <a:r>
              <a:rPr lang="en-US" dirty="0" smtClean="0"/>
              <a:t> </a:t>
            </a:r>
            <a:r>
              <a:rPr lang="en-US" dirty="0"/>
              <a:t>your fix for issue #53 modified the same part of a file as the hotfix</a:t>
            </a:r>
            <a:endParaRPr lang="sv-SE" dirty="0" smtClean="0"/>
          </a:p>
        </p:txBody>
      </p:sp>
      <p:pic>
        <p:nvPicPr>
          <p:cNvPr id="5" name="Picture 4"/>
          <p:cNvPicPr>
            <a:picLocks noChangeAspect="1"/>
          </p:cNvPicPr>
          <p:nvPr/>
        </p:nvPicPr>
        <p:blipFill>
          <a:blip r:embed="rId3" cstate="print"/>
          <a:stretch>
            <a:fillRect/>
          </a:stretch>
        </p:blipFill>
        <p:spPr>
          <a:xfrm>
            <a:off x="1676400" y="2590800"/>
            <a:ext cx="5324475" cy="819150"/>
          </a:xfrm>
          <a:prstGeom prst="rect">
            <a:avLst/>
          </a:prstGeom>
        </p:spPr>
      </p:pic>
      <p:sp>
        <p:nvSpPr>
          <p:cNvPr id="6" name="Content Placeholder 2"/>
          <p:cNvSpPr txBox="1">
            <a:spLocks/>
          </p:cNvSpPr>
          <p:nvPr/>
        </p:nvSpPr>
        <p:spPr>
          <a:xfrm>
            <a:off x="304800" y="3429000"/>
            <a:ext cx="8534400" cy="2590800"/>
          </a:xfrm>
          <a:prstGeom prst="rect">
            <a:avLst/>
          </a:prstGeom>
        </p:spPr>
        <p:txBody>
          <a:bodyPr vert="horz" lIns="91440" tIns="45720" rIns="91440" bIns="45720" rtlCol="0">
            <a:normAutofit/>
          </a:bodyPr>
          <a:lstStyle>
            <a:lvl1pPr marL="449263" indent="-449263" algn="l" defTabSz="914400" rtl="0" eaLnBrk="1" latinLnBrk="0" hangingPunct="1">
              <a:lnSpc>
                <a:spcPct val="150000"/>
              </a:lnSpc>
              <a:spcBef>
                <a:spcPts val="1000"/>
              </a:spcBef>
              <a:buClr>
                <a:srgbClr val="249DD8"/>
              </a:buClr>
              <a:buSzPct val="120000"/>
              <a:buFont typeface="Wingdings" panose="05000000000000000000" pitchFamily="2" charset="2"/>
              <a:buChar char="Ø"/>
              <a:defRPr sz="2400" b="1" kern="1200">
                <a:solidFill>
                  <a:schemeClr val="tx1">
                    <a:lumMod val="85000"/>
                    <a:lumOff val="15000"/>
                  </a:schemeClr>
                </a:solidFill>
                <a:latin typeface="Century Gothic" panose="020B0502020202020204" pitchFamily="34" charset="0"/>
                <a:ea typeface="+mn-ea"/>
                <a:cs typeface="+mn-cs"/>
              </a:defRPr>
            </a:lvl1pPr>
            <a:lvl2pPr marL="685800" indent="-228600" algn="l" defTabSz="914400" rtl="0" eaLnBrk="1" latinLnBrk="0" hangingPunct="1">
              <a:lnSpc>
                <a:spcPct val="150000"/>
              </a:lnSpc>
              <a:spcBef>
                <a:spcPts val="500"/>
              </a:spcBef>
              <a:buClr>
                <a:srgbClr val="249DD8"/>
              </a:buClr>
              <a:buFont typeface="Century Gothic" panose="020B0502020202020204" pitchFamily="34" charset="0"/>
              <a:buChar char="●"/>
              <a:defRPr sz="2200" kern="1200">
                <a:solidFill>
                  <a:srgbClr val="002060"/>
                </a:solidFill>
                <a:latin typeface="Century Gothic" panose="020B0502020202020204" pitchFamily="34" charset="0"/>
                <a:ea typeface="+mn-ea"/>
                <a:cs typeface="+mn-cs"/>
              </a:defRPr>
            </a:lvl2pPr>
            <a:lvl3pPr marL="1143000" indent="-228600" algn="l" defTabSz="914400" rtl="0" eaLnBrk="1" latinLnBrk="0" hangingPunct="1">
              <a:lnSpc>
                <a:spcPct val="150000"/>
              </a:lnSpc>
              <a:spcBef>
                <a:spcPts val="500"/>
              </a:spcBef>
              <a:buClr>
                <a:srgbClr val="229DD8"/>
              </a:buClr>
              <a:buSzPct val="120000"/>
              <a:buFont typeface="Wingdings" panose="05000000000000000000" pitchFamily="2" charset="2"/>
              <a:buChar char="§"/>
              <a:defRPr sz="2000" kern="1200">
                <a:solidFill>
                  <a:schemeClr val="accent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150000"/>
              </a:lnSpc>
              <a:spcBef>
                <a:spcPts val="500"/>
              </a:spcBef>
              <a:buClr>
                <a:schemeClr val="tx1">
                  <a:lumMod val="75000"/>
                  <a:lumOff val="25000"/>
                </a:schemeClr>
              </a:buClr>
              <a:buFont typeface="Century Gothic" panose="020B0502020202020204" pitchFamily="34" charset="0"/>
              <a:buChar char="○"/>
              <a:defRPr sz="1800" kern="1200">
                <a:solidFill>
                  <a:schemeClr val="accent1">
                    <a:lumMod val="75000"/>
                  </a:schemeClr>
                </a:solidFill>
                <a:latin typeface="Century Gothic" panose="020B0502020202020204" pitchFamily="34" charset="0"/>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600" kern="1200">
                <a:solidFill>
                  <a:schemeClr val="tx1">
                    <a:lumMod val="95000"/>
                    <a:lumOff val="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GIT won’t create merge commit. It paused the process for user to resolve conflicts. Need to run “</a:t>
            </a:r>
            <a:r>
              <a:rPr lang="en-US" dirty="0" err="1" smtClean="0"/>
              <a:t>git</a:t>
            </a:r>
            <a:r>
              <a:rPr lang="en-US" dirty="0" smtClean="0"/>
              <a:t> status” to check</a:t>
            </a:r>
          </a:p>
        </p:txBody>
      </p:sp>
      <p:pic>
        <p:nvPicPr>
          <p:cNvPr id="7" name="Picture 6"/>
          <p:cNvPicPr>
            <a:picLocks noChangeAspect="1"/>
          </p:cNvPicPr>
          <p:nvPr/>
        </p:nvPicPr>
        <p:blipFill>
          <a:blip r:embed="rId4" cstate="print"/>
          <a:stretch>
            <a:fillRect/>
          </a:stretch>
        </p:blipFill>
        <p:spPr>
          <a:xfrm>
            <a:off x="1676400" y="4495800"/>
            <a:ext cx="5524500" cy="189547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Merge Conflicts (2)</a:t>
            </a:r>
            <a:endParaRPr lang="en-US" dirty="0"/>
          </a:p>
        </p:txBody>
      </p:sp>
      <p:sp>
        <p:nvSpPr>
          <p:cNvPr id="3" name="Content Placeholder 2"/>
          <p:cNvSpPr>
            <a:spLocks noGrp="1"/>
          </p:cNvSpPr>
          <p:nvPr>
            <p:ph idx="1"/>
          </p:nvPr>
        </p:nvSpPr>
        <p:spPr>
          <a:xfrm>
            <a:off x="304800" y="990600"/>
            <a:ext cx="8534400" cy="2590800"/>
          </a:xfrm>
        </p:spPr>
        <p:txBody>
          <a:bodyPr>
            <a:normAutofit/>
          </a:bodyPr>
          <a:lstStyle/>
          <a:p>
            <a:r>
              <a:rPr lang="en-US" dirty="0" smtClean="0"/>
              <a:t>For merge-able file (.txt, .</a:t>
            </a:r>
            <a:r>
              <a:rPr lang="en-US" dirty="0" err="1" smtClean="0"/>
              <a:t>py</a:t>
            </a:r>
            <a:r>
              <a:rPr lang="en-US" dirty="0" smtClean="0"/>
              <a:t>, java,…)</a:t>
            </a:r>
          </a:p>
          <a:p>
            <a:pPr lvl="1"/>
            <a:r>
              <a:rPr lang="en-US" dirty="0" err="1"/>
              <a:t>Git</a:t>
            </a:r>
            <a:r>
              <a:rPr lang="en-US" dirty="0"/>
              <a:t> adds standard conflict-resolution markers to the files that have conflicts</a:t>
            </a:r>
            <a:endParaRPr lang="sv-SE" dirty="0" smtClean="0"/>
          </a:p>
        </p:txBody>
      </p:sp>
      <p:sp>
        <p:nvSpPr>
          <p:cNvPr id="6" name="Content Placeholder 2"/>
          <p:cNvSpPr txBox="1">
            <a:spLocks/>
          </p:cNvSpPr>
          <p:nvPr/>
        </p:nvSpPr>
        <p:spPr>
          <a:xfrm>
            <a:off x="304800" y="4026984"/>
            <a:ext cx="8534400" cy="2590800"/>
          </a:xfrm>
          <a:prstGeom prst="rect">
            <a:avLst/>
          </a:prstGeom>
        </p:spPr>
        <p:txBody>
          <a:bodyPr vert="horz" lIns="91440" tIns="45720" rIns="91440" bIns="45720" rtlCol="0">
            <a:normAutofit fontScale="85000" lnSpcReduction="20000"/>
          </a:bodyPr>
          <a:lstStyle>
            <a:lvl1pPr marL="449263" indent="-449263" algn="l" defTabSz="914400" rtl="0" eaLnBrk="1" latinLnBrk="0" hangingPunct="1">
              <a:lnSpc>
                <a:spcPct val="150000"/>
              </a:lnSpc>
              <a:spcBef>
                <a:spcPts val="1000"/>
              </a:spcBef>
              <a:buClr>
                <a:srgbClr val="249DD8"/>
              </a:buClr>
              <a:buSzPct val="120000"/>
              <a:buFont typeface="Wingdings" panose="05000000000000000000" pitchFamily="2" charset="2"/>
              <a:buChar char="Ø"/>
              <a:defRPr sz="2400" b="1" kern="1200">
                <a:solidFill>
                  <a:schemeClr val="tx1">
                    <a:lumMod val="85000"/>
                    <a:lumOff val="15000"/>
                  </a:schemeClr>
                </a:solidFill>
                <a:latin typeface="Century Gothic" panose="020B0502020202020204" pitchFamily="34" charset="0"/>
                <a:ea typeface="+mn-ea"/>
                <a:cs typeface="+mn-cs"/>
              </a:defRPr>
            </a:lvl1pPr>
            <a:lvl2pPr marL="685800" indent="-228600" algn="l" defTabSz="914400" rtl="0" eaLnBrk="1" latinLnBrk="0" hangingPunct="1">
              <a:lnSpc>
                <a:spcPct val="150000"/>
              </a:lnSpc>
              <a:spcBef>
                <a:spcPts val="500"/>
              </a:spcBef>
              <a:buClr>
                <a:srgbClr val="249DD8"/>
              </a:buClr>
              <a:buFont typeface="Century Gothic" panose="020B0502020202020204" pitchFamily="34" charset="0"/>
              <a:buChar char="●"/>
              <a:defRPr sz="2200" kern="1200">
                <a:solidFill>
                  <a:srgbClr val="002060"/>
                </a:solidFill>
                <a:latin typeface="Century Gothic" panose="020B0502020202020204" pitchFamily="34" charset="0"/>
                <a:ea typeface="+mn-ea"/>
                <a:cs typeface="+mn-cs"/>
              </a:defRPr>
            </a:lvl2pPr>
            <a:lvl3pPr marL="1143000" indent="-228600" algn="l" defTabSz="914400" rtl="0" eaLnBrk="1" latinLnBrk="0" hangingPunct="1">
              <a:lnSpc>
                <a:spcPct val="150000"/>
              </a:lnSpc>
              <a:spcBef>
                <a:spcPts val="500"/>
              </a:spcBef>
              <a:buClr>
                <a:srgbClr val="229DD8"/>
              </a:buClr>
              <a:buSzPct val="120000"/>
              <a:buFont typeface="Wingdings" panose="05000000000000000000" pitchFamily="2" charset="2"/>
              <a:buChar char="§"/>
              <a:defRPr sz="2000" kern="1200">
                <a:solidFill>
                  <a:schemeClr val="accent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150000"/>
              </a:lnSpc>
              <a:spcBef>
                <a:spcPts val="500"/>
              </a:spcBef>
              <a:buClr>
                <a:schemeClr val="tx1">
                  <a:lumMod val="75000"/>
                  <a:lumOff val="25000"/>
                </a:schemeClr>
              </a:buClr>
              <a:buFont typeface="Century Gothic" panose="020B0502020202020204" pitchFamily="34" charset="0"/>
              <a:buChar char="○"/>
              <a:defRPr sz="1800" kern="1200">
                <a:solidFill>
                  <a:schemeClr val="accent1">
                    <a:lumMod val="75000"/>
                  </a:schemeClr>
                </a:solidFill>
                <a:latin typeface="Century Gothic" panose="020B0502020202020204" pitchFamily="34" charset="0"/>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600" kern="1200">
                <a:solidFill>
                  <a:schemeClr val="tx1">
                    <a:lumMod val="95000"/>
                    <a:lumOff val="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smtClean="0"/>
              <a:t>HEAD: your master branch (checked out branch before merging)(</a:t>
            </a:r>
            <a:r>
              <a:rPr lang="en-US" dirty="0"/>
              <a:t>everything above the </a:t>
            </a:r>
            <a:r>
              <a:rPr lang="en-US" dirty="0" smtClean="0"/>
              <a:t>=======).Version </a:t>
            </a:r>
            <a:r>
              <a:rPr lang="en-US" dirty="0"/>
              <a:t>in your </a:t>
            </a:r>
            <a:r>
              <a:rPr lang="en-US" dirty="0" smtClean="0"/>
              <a:t>“iss53” </a:t>
            </a:r>
            <a:r>
              <a:rPr lang="en-US" dirty="0"/>
              <a:t>branch looks like everything in the bottom </a:t>
            </a:r>
            <a:r>
              <a:rPr lang="en-US" dirty="0" smtClean="0"/>
              <a:t>part</a:t>
            </a:r>
          </a:p>
          <a:p>
            <a:pPr lvl="1"/>
            <a:r>
              <a:rPr lang="en-US" dirty="0" smtClean="0"/>
              <a:t>Should replace contents between “&lt;&lt;&lt;&lt;&lt;&lt;&lt;, </a:t>
            </a:r>
            <a:r>
              <a:rPr lang="en-US" dirty="0"/>
              <a:t>=======, and </a:t>
            </a:r>
            <a:r>
              <a:rPr lang="en-US" dirty="0" smtClean="0"/>
              <a:t>&gt;&gt;&gt;&gt;&gt;&gt;&gt;” by the final solution</a:t>
            </a:r>
          </a:p>
          <a:p>
            <a:pPr lvl="1"/>
            <a:r>
              <a:rPr lang="en-US" dirty="0" smtClean="0"/>
              <a:t>Run “$</a:t>
            </a:r>
            <a:r>
              <a:rPr lang="en-US" dirty="0" err="1" smtClean="0"/>
              <a:t>git</a:t>
            </a:r>
            <a:r>
              <a:rPr lang="en-US" dirty="0" smtClean="0"/>
              <a:t> add” to mark it as resolved</a:t>
            </a:r>
          </a:p>
          <a:p>
            <a:pPr lvl="1"/>
            <a:endParaRPr lang="en-US" dirty="0" smtClean="0"/>
          </a:p>
        </p:txBody>
      </p:sp>
      <p:pic>
        <p:nvPicPr>
          <p:cNvPr id="4" name="Picture 3"/>
          <p:cNvPicPr>
            <a:picLocks noChangeAspect="1"/>
          </p:cNvPicPr>
          <p:nvPr/>
        </p:nvPicPr>
        <p:blipFill>
          <a:blip r:embed="rId3" cstate="print"/>
          <a:stretch>
            <a:fillRect/>
          </a:stretch>
        </p:blipFill>
        <p:spPr>
          <a:xfrm>
            <a:off x="1632972" y="2667000"/>
            <a:ext cx="6219825" cy="1352550"/>
          </a:xfrm>
          <a:prstGeom prst="rect">
            <a:avLst/>
          </a:prstGeom>
        </p:spPr>
      </p:pic>
    </p:spTree>
    <p:extLst>
      <p:ext uri="{BB962C8B-B14F-4D97-AF65-F5344CB8AC3E}">
        <p14:creationId xmlns:p14="http://schemas.microsoft.com/office/powerpoint/2010/main" val="32304132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Merge Conflicts (3)</a:t>
            </a:r>
            <a:endParaRPr lang="en-US" dirty="0"/>
          </a:p>
        </p:txBody>
      </p:sp>
      <p:sp>
        <p:nvSpPr>
          <p:cNvPr id="3" name="Content Placeholder 2"/>
          <p:cNvSpPr>
            <a:spLocks noGrp="1"/>
          </p:cNvSpPr>
          <p:nvPr>
            <p:ph idx="1"/>
          </p:nvPr>
        </p:nvSpPr>
        <p:spPr>
          <a:xfrm>
            <a:off x="304800" y="990600"/>
            <a:ext cx="8534400" cy="1295400"/>
          </a:xfrm>
        </p:spPr>
        <p:txBody>
          <a:bodyPr>
            <a:normAutofit/>
          </a:bodyPr>
          <a:lstStyle/>
          <a:p>
            <a:r>
              <a:rPr lang="en-US" dirty="0" smtClean="0"/>
              <a:t>If we need graphic tool to merge</a:t>
            </a:r>
          </a:p>
          <a:p>
            <a:pPr lvl="1"/>
            <a:r>
              <a:rPr lang="en-US" dirty="0" smtClean="0"/>
              <a:t>Command line: </a:t>
            </a:r>
            <a:r>
              <a:rPr lang="en-US" dirty="0" err="1" smtClean="0"/>
              <a:t>git</a:t>
            </a:r>
            <a:r>
              <a:rPr lang="en-US" dirty="0" smtClean="0"/>
              <a:t> </a:t>
            </a:r>
            <a:r>
              <a:rPr lang="en-US" dirty="0" err="1" smtClean="0"/>
              <a:t>mergetool</a:t>
            </a:r>
            <a:r>
              <a:rPr lang="en-US" dirty="0" smtClean="0"/>
              <a:t>  </a:t>
            </a:r>
            <a:r>
              <a:rPr lang="en-US" dirty="0" smtClean="0">
                <a:sym typeface="Wingdings" pitchFamily="2" charset="2"/>
              </a:rPr>
              <a:t>Editor could be vi tool</a:t>
            </a:r>
            <a:endParaRPr lang="sv-SE" dirty="0" smtClean="0"/>
          </a:p>
        </p:txBody>
      </p:sp>
      <p:sp>
        <p:nvSpPr>
          <p:cNvPr id="6" name="Content Placeholder 2"/>
          <p:cNvSpPr txBox="1">
            <a:spLocks/>
          </p:cNvSpPr>
          <p:nvPr/>
        </p:nvSpPr>
        <p:spPr>
          <a:xfrm>
            <a:off x="304800" y="4572000"/>
            <a:ext cx="8534400" cy="914400"/>
          </a:xfrm>
          <a:prstGeom prst="rect">
            <a:avLst/>
          </a:prstGeom>
        </p:spPr>
        <p:txBody>
          <a:bodyPr vert="horz" lIns="91440" tIns="45720" rIns="91440" bIns="45720" rtlCol="0">
            <a:normAutofit/>
          </a:bodyPr>
          <a:lstStyle>
            <a:lvl1pPr marL="449263" indent="-449263" algn="l" defTabSz="914400" rtl="0" eaLnBrk="1" latinLnBrk="0" hangingPunct="1">
              <a:lnSpc>
                <a:spcPct val="150000"/>
              </a:lnSpc>
              <a:spcBef>
                <a:spcPts val="1000"/>
              </a:spcBef>
              <a:buClr>
                <a:srgbClr val="249DD8"/>
              </a:buClr>
              <a:buSzPct val="120000"/>
              <a:buFont typeface="Wingdings" panose="05000000000000000000" pitchFamily="2" charset="2"/>
              <a:buChar char="Ø"/>
              <a:defRPr sz="2400" b="1" kern="1200">
                <a:solidFill>
                  <a:schemeClr val="tx1">
                    <a:lumMod val="85000"/>
                    <a:lumOff val="15000"/>
                  </a:schemeClr>
                </a:solidFill>
                <a:latin typeface="Century Gothic" panose="020B0502020202020204" pitchFamily="34" charset="0"/>
                <a:ea typeface="+mn-ea"/>
                <a:cs typeface="+mn-cs"/>
              </a:defRPr>
            </a:lvl1pPr>
            <a:lvl2pPr marL="685800" indent="-228600" algn="l" defTabSz="914400" rtl="0" eaLnBrk="1" latinLnBrk="0" hangingPunct="1">
              <a:lnSpc>
                <a:spcPct val="150000"/>
              </a:lnSpc>
              <a:spcBef>
                <a:spcPts val="500"/>
              </a:spcBef>
              <a:buClr>
                <a:srgbClr val="249DD8"/>
              </a:buClr>
              <a:buFont typeface="Century Gothic" panose="020B0502020202020204" pitchFamily="34" charset="0"/>
              <a:buChar char="●"/>
              <a:defRPr sz="2200" kern="1200">
                <a:solidFill>
                  <a:srgbClr val="002060"/>
                </a:solidFill>
                <a:latin typeface="Century Gothic" panose="020B0502020202020204" pitchFamily="34" charset="0"/>
                <a:ea typeface="+mn-ea"/>
                <a:cs typeface="+mn-cs"/>
              </a:defRPr>
            </a:lvl2pPr>
            <a:lvl3pPr marL="1143000" indent="-228600" algn="l" defTabSz="914400" rtl="0" eaLnBrk="1" latinLnBrk="0" hangingPunct="1">
              <a:lnSpc>
                <a:spcPct val="150000"/>
              </a:lnSpc>
              <a:spcBef>
                <a:spcPts val="500"/>
              </a:spcBef>
              <a:buClr>
                <a:srgbClr val="229DD8"/>
              </a:buClr>
              <a:buSzPct val="120000"/>
              <a:buFont typeface="Wingdings" panose="05000000000000000000" pitchFamily="2" charset="2"/>
              <a:buChar char="§"/>
              <a:defRPr sz="2000" kern="1200">
                <a:solidFill>
                  <a:schemeClr val="accent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150000"/>
              </a:lnSpc>
              <a:spcBef>
                <a:spcPts val="500"/>
              </a:spcBef>
              <a:buClr>
                <a:schemeClr val="tx1">
                  <a:lumMod val="75000"/>
                  <a:lumOff val="25000"/>
                </a:schemeClr>
              </a:buClr>
              <a:buFont typeface="Century Gothic" panose="020B0502020202020204" pitchFamily="34" charset="0"/>
              <a:buChar char="○"/>
              <a:defRPr sz="1800" kern="1200">
                <a:solidFill>
                  <a:schemeClr val="accent1">
                    <a:lumMod val="75000"/>
                  </a:schemeClr>
                </a:solidFill>
                <a:latin typeface="Century Gothic" panose="020B0502020202020204" pitchFamily="34" charset="0"/>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600" kern="1200">
                <a:solidFill>
                  <a:schemeClr val="tx1">
                    <a:lumMod val="95000"/>
                    <a:lumOff val="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err="1" smtClean="0"/>
              <a:t>TotoiseGit</a:t>
            </a:r>
            <a:r>
              <a:rPr lang="en-US" dirty="0" smtClean="0"/>
              <a:t>: Edit conflicts then saving file then resolving</a:t>
            </a:r>
          </a:p>
        </p:txBody>
      </p:sp>
      <p:pic>
        <p:nvPicPr>
          <p:cNvPr id="1027" name="Picture 3"/>
          <p:cNvPicPr>
            <a:picLocks noChangeAspect="1" noChangeArrowheads="1"/>
          </p:cNvPicPr>
          <p:nvPr/>
        </p:nvPicPr>
        <p:blipFill>
          <a:blip r:embed="rId3" cstate="print"/>
          <a:srcRect/>
          <a:stretch>
            <a:fillRect/>
          </a:stretch>
        </p:blipFill>
        <p:spPr bwMode="auto">
          <a:xfrm>
            <a:off x="457200" y="2286000"/>
            <a:ext cx="5562600" cy="213360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705600" y="2819400"/>
            <a:ext cx="1638300" cy="1104900"/>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33400" y="5791200"/>
            <a:ext cx="1922318" cy="381000"/>
          </a:xfrm>
          <a:prstGeom prst="rect">
            <a:avLst/>
          </a:prstGeom>
          <a:noFill/>
          <a:ln w="9525">
            <a:noFill/>
            <a:miter lim="800000"/>
            <a:headEnd/>
            <a:tailEnd/>
          </a:ln>
        </p:spPr>
      </p:pic>
      <p:cxnSp>
        <p:nvCxnSpPr>
          <p:cNvPr id="11" name="Straight Arrow Connector 10"/>
          <p:cNvCxnSpPr/>
          <p:nvPr/>
        </p:nvCxnSpPr>
        <p:spPr>
          <a:xfrm flipV="1">
            <a:off x="609600" y="3352800"/>
            <a:ext cx="0" cy="2362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29" idx="3"/>
          </p:cNvCxnSpPr>
          <p:nvPr/>
        </p:nvCxnSpPr>
        <p:spPr>
          <a:xfrm flipV="1">
            <a:off x="2455718" y="3962400"/>
            <a:ext cx="4173682" cy="2019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30" name="Picture 6"/>
          <p:cNvPicPr>
            <a:picLocks noChangeAspect="1" noChangeArrowheads="1"/>
          </p:cNvPicPr>
          <p:nvPr/>
        </p:nvPicPr>
        <p:blipFill>
          <a:blip r:embed="rId6" cstate="print"/>
          <a:srcRect/>
          <a:stretch>
            <a:fillRect/>
          </a:stretch>
        </p:blipFill>
        <p:spPr bwMode="auto">
          <a:xfrm>
            <a:off x="4495800" y="5715000"/>
            <a:ext cx="1682496" cy="457200"/>
          </a:xfrm>
          <a:prstGeom prst="rect">
            <a:avLst/>
          </a:prstGeom>
          <a:noFill/>
          <a:ln w="9525">
            <a:noFill/>
            <a:miter lim="800000"/>
            <a:headEnd/>
            <a:tailEnd/>
          </a:ln>
        </p:spPr>
      </p:pic>
      <p:cxnSp>
        <p:nvCxnSpPr>
          <p:cNvPr id="17" name="Straight Arrow Connector 16"/>
          <p:cNvCxnSpPr>
            <a:endCxn id="1030" idx="1"/>
          </p:cNvCxnSpPr>
          <p:nvPr/>
        </p:nvCxnSpPr>
        <p:spPr>
          <a:xfrm flipV="1">
            <a:off x="2514600" y="5943600"/>
            <a:ext cx="19812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04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ox(in)">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ox(in)">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box(in)">
                                      <p:cBhvr>
                                        <p:cTn id="17" dur="500"/>
                                        <p:tgtEl>
                                          <p:spTgt spid="6">
                                            <p:txEl>
                                              <p:pRg st="0" end="0"/>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box(in)">
                                      <p:cBhvr>
                                        <p:cTn id="20" dur="500"/>
                                        <p:tgtEl>
                                          <p:spTgt spid="1029"/>
                                        </p:tgtEl>
                                      </p:cBhvr>
                                    </p:animEffect>
                                  </p:childTnLst>
                                </p:cTn>
                              </p:par>
                              <p:par>
                                <p:cTn id="21" presetID="4" presetClass="entr" presetSubtype="16"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ox(in)">
                                      <p:cBhvr>
                                        <p:cTn id="23" dur="500"/>
                                        <p:tgtEl>
                                          <p:spTgt spid="13"/>
                                        </p:tgtEl>
                                      </p:cBhvr>
                                    </p:animEffect>
                                  </p:childTnLst>
                                </p:cTn>
                              </p:par>
                              <p:par>
                                <p:cTn id="24" presetID="4" presetClass="entr" presetSubtype="16"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ox(i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ox(in)">
                                      <p:cBhvr>
                                        <p:cTn id="31" dur="500"/>
                                        <p:tgtEl>
                                          <p:spTgt spid="17"/>
                                        </p:tgtEl>
                                      </p:cBhvr>
                                    </p:animEffect>
                                  </p:childTnLst>
                                </p:cTn>
                              </p:par>
                              <p:par>
                                <p:cTn id="32" presetID="4" presetClass="entr" presetSubtype="16"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box(in)">
                                      <p:cBhvr>
                                        <p:cTn id="34"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Merge Conflicts (4)</a:t>
            </a:r>
            <a:endParaRPr lang="en-US" dirty="0"/>
          </a:p>
        </p:txBody>
      </p:sp>
      <p:sp>
        <p:nvSpPr>
          <p:cNvPr id="3" name="Content Placeholder 2"/>
          <p:cNvSpPr>
            <a:spLocks noGrp="1"/>
          </p:cNvSpPr>
          <p:nvPr>
            <p:ph idx="1"/>
          </p:nvPr>
        </p:nvSpPr>
        <p:spPr>
          <a:xfrm>
            <a:off x="304800" y="990600"/>
            <a:ext cx="8534400" cy="4953000"/>
          </a:xfrm>
        </p:spPr>
        <p:txBody>
          <a:bodyPr>
            <a:normAutofit/>
          </a:bodyPr>
          <a:lstStyle/>
          <a:p>
            <a:r>
              <a:rPr lang="en-US" dirty="0" smtClean="0"/>
              <a:t>Check resolved files: </a:t>
            </a:r>
            <a:r>
              <a:rPr lang="en-US" dirty="0" err="1" smtClean="0"/>
              <a:t>git</a:t>
            </a:r>
            <a:r>
              <a:rPr lang="en-US" dirty="0" smtClean="0"/>
              <a:t> status</a:t>
            </a:r>
          </a:p>
          <a:p>
            <a:endParaRPr lang="en-US" dirty="0" smtClean="0"/>
          </a:p>
          <a:p>
            <a:endParaRPr lang="en-US" dirty="0" smtClean="0"/>
          </a:p>
          <a:p>
            <a:endParaRPr lang="en-US" dirty="0" smtClean="0"/>
          </a:p>
          <a:p>
            <a:r>
              <a:rPr lang="en-US" dirty="0" smtClean="0"/>
              <a:t>Commit merged files: </a:t>
            </a:r>
            <a:r>
              <a:rPr lang="en-US" dirty="0" err="1" smtClean="0"/>
              <a:t>git</a:t>
            </a:r>
            <a:r>
              <a:rPr lang="en-US" dirty="0" smtClean="0"/>
              <a:t> commit</a:t>
            </a:r>
          </a:p>
        </p:txBody>
      </p:sp>
      <p:pic>
        <p:nvPicPr>
          <p:cNvPr id="2050" name="Picture 2"/>
          <p:cNvPicPr>
            <a:picLocks noChangeAspect="1" noChangeArrowheads="1"/>
          </p:cNvPicPr>
          <p:nvPr/>
        </p:nvPicPr>
        <p:blipFill>
          <a:blip r:embed="rId3" cstate="print"/>
          <a:srcRect/>
          <a:stretch>
            <a:fillRect/>
          </a:stretch>
        </p:blipFill>
        <p:spPr bwMode="auto">
          <a:xfrm>
            <a:off x="1295400" y="1752600"/>
            <a:ext cx="6414655" cy="1981200"/>
          </a:xfrm>
          <a:prstGeom prst="rect">
            <a:avLst/>
          </a:prstGeom>
          <a:noFill/>
          <a:ln w="9525">
            <a:noFill/>
            <a:miter lim="800000"/>
            <a:headEnd/>
            <a:tailEnd/>
          </a:ln>
        </p:spPr>
      </p:pic>
    </p:spTree>
    <p:extLst>
      <p:ext uri="{BB962C8B-B14F-4D97-AF65-F5344CB8AC3E}">
        <p14:creationId xmlns:p14="http://schemas.microsoft.com/office/powerpoint/2010/main" val="34060430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Merge Conflicts (1)</a:t>
            </a:r>
            <a:endParaRPr lang="en-US" dirty="0"/>
          </a:p>
        </p:txBody>
      </p:sp>
      <p:sp>
        <p:nvSpPr>
          <p:cNvPr id="3" name="Content Placeholder 2"/>
          <p:cNvSpPr>
            <a:spLocks noGrp="1"/>
          </p:cNvSpPr>
          <p:nvPr>
            <p:ph idx="1"/>
          </p:nvPr>
        </p:nvSpPr>
        <p:spPr>
          <a:xfrm>
            <a:off x="304800" y="990600"/>
            <a:ext cx="8534400" cy="685800"/>
          </a:xfrm>
        </p:spPr>
        <p:txBody>
          <a:bodyPr>
            <a:normAutofit/>
          </a:bodyPr>
          <a:lstStyle/>
          <a:p>
            <a:r>
              <a:rPr lang="en-US" dirty="0" smtClean="0"/>
              <a:t>List out conflicted files: </a:t>
            </a:r>
            <a:r>
              <a:rPr lang="en-US" dirty="0" err="1" smtClean="0"/>
              <a:t>git</a:t>
            </a:r>
            <a:r>
              <a:rPr lang="en-US" dirty="0" smtClean="0"/>
              <a:t> </a:t>
            </a:r>
            <a:r>
              <a:rPr lang="en-US" dirty="0" err="1" smtClean="0"/>
              <a:t>ls</a:t>
            </a:r>
            <a:r>
              <a:rPr lang="en-US" dirty="0" smtClean="0"/>
              <a:t>-files -u</a:t>
            </a:r>
            <a:endParaRPr lang="sv-SE" dirty="0" smtClean="0"/>
          </a:p>
        </p:txBody>
      </p:sp>
      <p:pic>
        <p:nvPicPr>
          <p:cNvPr id="3074" name="Picture 2"/>
          <p:cNvPicPr>
            <a:picLocks noChangeAspect="1" noChangeArrowheads="1"/>
          </p:cNvPicPr>
          <p:nvPr/>
        </p:nvPicPr>
        <p:blipFill>
          <a:blip r:embed="rId3" cstate="print"/>
          <a:srcRect/>
          <a:stretch>
            <a:fillRect/>
          </a:stretch>
        </p:blipFill>
        <p:spPr bwMode="auto">
          <a:xfrm>
            <a:off x="838200" y="1676400"/>
            <a:ext cx="7239000" cy="865175"/>
          </a:xfrm>
          <a:prstGeom prst="rect">
            <a:avLst/>
          </a:prstGeom>
          <a:noFill/>
          <a:ln w="9525">
            <a:noFill/>
            <a:miter lim="800000"/>
            <a:headEnd/>
            <a:tailEnd/>
          </a:ln>
        </p:spPr>
      </p:pic>
      <p:sp>
        <p:nvSpPr>
          <p:cNvPr id="5" name="Content Placeholder 2"/>
          <p:cNvSpPr txBox="1">
            <a:spLocks/>
          </p:cNvSpPr>
          <p:nvPr/>
        </p:nvSpPr>
        <p:spPr>
          <a:xfrm>
            <a:off x="304800" y="2514600"/>
            <a:ext cx="8534400" cy="685800"/>
          </a:xfrm>
          <a:prstGeom prst="rect">
            <a:avLst/>
          </a:prstGeom>
        </p:spPr>
        <p:txBody>
          <a:bodyPr vert="horz" lIns="91440" tIns="45720" rIns="91440" bIns="45720" rtlCol="0">
            <a:noAutofit/>
          </a:bodyPr>
          <a:lstStyle/>
          <a:p>
            <a:pPr marL="449263" lvl="0" indent="-449263">
              <a:lnSpc>
                <a:spcPct val="170000"/>
              </a:lnSpc>
              <a:spcBef>
                <a:spcPts val="1000"/>
              </a:spcBef>
              <a:buClr>
                <a:srgbClr val="249DD8"/>
              </a:buClr>
              <a:buSzPct val="120000"/>
              <a:buFont typeface="Wingdings" panose="05000000000000000000" pitchFamily="2" charset="2"/>
              <a:buChar char="Ø"/>
            </a:pPr>
            <a:r>
              <a:rPr lang="en-US" sz="2400" b="1" dirty="0" smtClean="0">
                <a:solidFill>
                  <a:schemeClr val="tx1">
                    <a:lumMod val="85000"/>
                    <a:lumOff val="15000"/>
                  </a:schemeClr>
                </a:solidFill>
                <a:latin typeface="Century Gothic" panose="020B0502020202020204" pitchFamily="34" charset="0"/>
              </a:rPr>
              <a:t>Extract a copy of each of these versions : </a:t>
            </a:r>
            <a:r>
              <a:rPr lang="en-US" sz="2400" b="1" dirty="0" err="1" smtClean="0">
                <a:solidFill>
                  <a:schemeClr val="tx1">
                    <a:lumMod val="85000"/>
                    <a:lumOff val="15000"/>
                  </a:schemeClr>
                </a:solidFill>
                <a:latin typeface="Century Gothic" panose="020B0502020202020204" pitchFamily="34" charset="0"/>
              </a:rPr>
              <a:t>git</a:t>
            </a:r>
            <a:r>
              <a:rPr lang="en-US" sz="2400" b="1" dirty="0" smtClean="0">
                <a:solidFill>
                  <a:schemeClr val="tx1">
                    <a:lumMod val="85000"/>
                    <a:lumOff val="15000"/>
                  </a:schemeClr>
                </a:solidFill>
                <a:latin typeface="Century Gothic" panose="020B0502020202020204" pitchFamily="34" charset="0"/>
              </a:rPr>
              <a:t> show</a:t>
            </a:r>
            <a:endParaRPr lang="sv-SE" sz="2400" b="1" dirty="0" smtClean="0">
              <a:solidFill>
                <a:schemeClr val="tx1">
                  <a:lumMod val="85000"/>
                  <a:lumOff val="15000"/>
                </a:schemeClr>
              </a:solidFill>
              <a:latin typeface="Century Gothic" panose="020B0502020202020204" pitchFamily="34" charset="0"/>
            </a:endParaRPr>
          </a:p>
        </p:txBody>
      </p:sp>
      <p:pic>
        <p:nvPicPr>
          <p:cNvPr id="3075" name="Picture 3"/>
          <p:cNvPicPr>
            <a:picLocks noChangeAspect="1" noChangeArrowheads="1"/>
          </p:cNvPicPr>
          <p:nvPr/>
        </p:nvPicPr>
        <p:blipFill>
          <a:blip r:embed="rId4" cstate="print"/>
          <a:srcRect/>
          <a:stretch>
            <a:fillRect/>
          </a:stretch>
        </p:blipFill>
        <p:spPr bwMode="auto">
          <a:xfrm>
            <a:off x="838200" y="3200400"/>
            <a:ext cx="7239000" cy="962025"/>
          </a:xfrm>
          <a:prstGeom prst="rect">
            <a:avLst/>
          </a:prstGeom>
          <a:noFill/>
          <a:ln w="9525">
            <a:noFill/>
            <a:miter lim="800000"/>
            <a:headEnd/>
            <a:tailEnd/>
          </a:ln>
        </p:spPr>
      </p:pic>
      <p:sp>
        <p:nvSpPr>
          <p:cNvPr id="7" name="Content Placeholder 2"/>
          <p:cNvSpPr txBox="1">
            <a:spLocks/>
          </p:cNvSpPr>
          <p:nvPr/>
        </p:nvSpPr>
        <p:spPr>
          <a:xfrm>
            <a:off x="381000" y="4114800"/>
            <a:ext cx="8534400" cy="685800"/>
          </a:xfrm>
          <a:prstGeom prst="rect">
            <a:avLst/>
          </a:prstGeom>
        </p:spPr>
        <p:txBody>
          <a:bodyPr vert="horz" lIns="91440" tIns="45720" rIns="91440" bIns="45720" rtlCol="0">
            <a:noAutofit/>
          </a:bodyPr>
          <a:lstStyle/>
          <a:p>
            <a:pPr marL="449263" lvl="0" indent="-449263">
              <a:lnSpc>
                <a:spcPct val="170000"/>
              </a:lnSpc>
              <a:spcBef>
                <a:spcPts val="1000"/>
              </a:spcBef>
              <a:buClr>
                <a:srgbClr val="249DD8"/>
              </a:buClr>
              <a:buSzPct val="120000"/>
              <a:buFont typeface="Wingdings" panose="05000000000000000000" pitchFamily="2" charset="2"/>
              <a:buChar char="Ø"/>
            </a:pPr>
            <a:r>
              <a:rPr lang="en-US" sz="2400" b="1" dirty="0" smtClean="0">
                <a:solidFill>
                  <a:schemeClr val="tx1">
                    <a:lumMod val="85000"/>
                    <a:lumOff val="15000"/>
                  </a:schemeClr>
                </a:solidFill>
                <a:latin typeface="Century Gothic" panose="020B0502020202020204" pitchFamily="34" charset="0"/>
              </a:rPr>
              <a:t>Cleanup after resolving files: </a:t>
            </a:r>
            <a:r>
              <a:rPr lang="en-US" sz="2400" b="1" dirty="0" err="1" smtClean="0">
                <a:solidFill>
                  <a:schemeClr val="tx1">
                    <a:lumMod val="85000"/>
                    <a:lumOff val="15000"/>
                  </a:schemeClr>
                </a:solidFill>
                <a:latin typeface="Century Gothic" panose="020B0502020202020204" pitchFamily="34" charset="0"/>
              </a:rPr>
              <a:t>git</a:t>
            </a:r>
            <a:r>
              <a:rPr lang="en-US" sz="2400" b="1" dirty="0" smtClean="0">
                <a:solidFill>
                  <a:schemeClr val="tx1">
                    <a:lumMod val="85000"/>
                    <a:lumOff val="15000"/>
                  </a:schemeClr>
                </a:solidFill>
                <a:latin typeface="Century Gothic" panose="020B0502020202020204" pitchFamily="34" charset="0"/>
              </a:rPr>
              <a:t> clean -f</a:t>
            </a:r>
            <a:endParaRPr lang="sv-SE" sz="2400" b="1" dirty="0" smtClean="0">
              <a:solidFill>
                <a:schemeClr val="tx1">
                  <a:lumMod val="85000"/>
                  <a:lumOff val="15000"/>
                </a:schemeClr>
              </a:solidFill>
              <a:latin typeface="Century Gothic" panose="020B0502020202020204" pitchFamily="34" charset="0"/>
            </a:endParaRPr>
          </a:p>
        </p:txBody>
      </p:sp>
      <p:pic>
        <p:nvPicPr>
          <p:cNvPr id="3076" name="Picture 4"/>
          <p:cNvPicPr>
            <a:picLocks noChangeAspect="1" noChangeArrowheads="1"/>
          </p:cNvPicPr>
          <p:nvPr/>
        </p:nvPicPr>
        <p:blipFill>
          <a:blip r:embed="rId5" cstate="print"/>
          <a:srcRect/>
          <a:stretch>
            <a:fillRect/>
          </a:stretch>
        </p:blipFill>
        <p:spPr bwMode="auto">
          <a:xfrm>
            <a:off x="838200" y="4876800"/>
            <a:ext cx="7239000" cy="10543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par>
                                <p:cTn id="8" presetID="4" presetClass="entr" presetSubtype="16" fill="hold"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box(in)">
                                      <p:cBhvr>
                                        <p:cTn id="10" dur="500"/>
                                        <p:tgtEl>
                                          <p:spTgt spid="3075"/>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par>
                                <p:cTn id="16" presetID="4" presetClass="entr" presetSubtype="16"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box(in)">
                                      <p:cBhvr>
                                        <p:cTn id="18"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Merge Conflicts (2)</a:t>
            </a:r>
            <a:endParaRPr lang="en-US" dirty="0"/>
          </a:p>
        </p:txBody>
      </p:sp>
      <p:sp>
        <p:nvSpPr>
          <p:cNvPr id="3" name="Content Placeholder 2"/>
          <p:cNvSpPr>
            <a:spLocks noGrp="1"/>
          </p:cNvSpPr>
          <p:nvPr>
            <p:ph idx="1"/>
          </p:nvPr>
        </p:nvSpPr>
        <p:spPr>
          <a:xfrm>
            <a:off x="304800" y="838200"/>
            <a:ext cx="8534400" cy="685800"/>
          </a:xfrm>
        </p:spPr>
        <p:txBody>
          <a:bodyPr>
            <a:normAutofit/>
          </a:bodyPr>
          <a:lstStyle/>
          <a:p>
            <a:r>
              <a:rPr lang="en-US" dirty="0" smtClean="0"/>
              <a:t>Merge binary files. E.g. .</a:t>
            </a:r>
            <a:r>
              <a:rPr lang="en-US" dirty="0" err="1" smtClean="0"/>
              <a:t>pptx</a:t>
            </a:r>
            <a:r>
              <a:rPr lang="en-US" dirty="0" smtClean="0"/>
              <a:t>, .bin, .jar, …</a:t>
            </a:r>
            <a:endParaRPr lang="sv-SE" dirty="0" smtClean="0"/>
          </a:p>
        </p:txBody>
      </p:sp>
      <p:pic>
        <p:nvPicPr>
          <p:cNvPr id="4098" name="Picture 2"/>
          <p:cNvPicPr>
            <a:picLocks noChangeAspect="1" noChangeArrowheads="1"/>
          </p:cNvPicPr>
          <p:nvPr/>
        </p:nvPicPr>
        <p:blipFill>
          <a:blip r:embed="rId3" cstate="print"/>
          <a:srcRect/>
          <a:stretch>
            <a:fillRect/>
          </a:stretch>
        </p:blipFill>
        <p:spPr bwMode="auto">
          <a:xfrm>
            <a:off x="762000" y="1524000"/>
            <a:ext cx="7467600" cy="1661957"/>
          </a:xfrm>
          <a:prstGeom prst="rect">
            <a:avLst/>
          </a:prstGeom>
          <a:noFill/>
          <a:ln w="9525">
            <a:noFill/>
            <a:miter lim="800000"/>
            <a:headEnd/>
            <a:tailEnd/>
          </a:ln>
        </p:spPr>
      </p:pic>
      <p:sp>
        <p:nvSpPr>
          <p:cNvPr id="10" name="Content Placeholder 2"/>
          <p:cNvSpPr txBox="1">
            <a:spLocks/>
          </p:cNvSpPr>
          <p:nvPr/>
        </p:nvSpPr>
        <p:spPr>
          <a:xfrm>
            <a:off x="304800" y="3200400"/>
            <a:ext cx="8534400" cy="2590800"/>
          </a:xfrm>
          <a:prstGeom prst="rect">
            <a:avLst/>
          </a:prstGeom>
        </p:spPr>
        <p:txBody>
          <a:bodyPr vert="horz" lIns="91440" tIns="45720" rIns="91440" bIns="45720" rtlCol="0">
            <a:normAutofit fontScale="85000" lnSpcReduction="20000"/>
          </a:bodyPr>
          <a:lstStyle/>
          <a:p>
            <a:pPr marL="906463" lvl="1" indent="-449263">
              <a:lnSpc>
                <a:spcPct val="150000"/>
              </a:lnSpc>
              <a:spcBef>
                <a:spcPts val="1000"/>
              </a:spcBef>
              <a:buClr>
                <a:srgbClr val="249DD8"/>
              </a:buClr>
              <a:buSzPct val="120000"/>
              <a:buFont typeface="Wingdings" panose="05000000000000000000" pitchFamily="2" charset="2"/>
              <a:buChar char="Ø"/>
            </a:pPr>
            <a:r>
              <a:rPr kumimoji="0" lang="en-US" sz="2400" b="1" i="0" u="none" strike="noStrike" kern="1200" cap="none" spc="0" normalizeH="0" baseline="0" noProof="0" dirty="0" smtClean="0">
                <a:ln>
                  <a:noFill/>
                </a:ln>
                <a:solidFill>
                  <a:schemeClr val="tx1">
                    <a:lumMod val="85000"/>
                    <a:lumOff val="15000"/>
                  </a:schemeClr>
                </a:solidFill>
                <a:effectLst/>
                <a:uLnTx/>
                <a:uFillTx/>
                <a:latin typeface="Century Gothic" panose="020B0502020202020204" pitchFamily="34" charset="0"/>
                <a:ea typeface="+mn-ea"/>
                <a:cs typeface="+mn-cs"/>
              </a:rPr>
              <a:t>Option</a:t>
            </a:r>
            <a:r>
              <a:rPr kumimoji="0" lang="en-US" sz="2400" b="1" i="0" u="none" strike="noStrike" kern="1200" cap="none" spc="0" normalizeH="0" noProof="0" dirty="0" smtClean="0">
                <a:ln>
                  <a:noFill/>
                </a:ln>
                <a:solidFill>
                  <a:schemeClr val="tx1">
                    <a:lumMod val="85000"/>
                    <a:lumOff val="15000"/>
                  </a:schemeClr>
                </a:solidFill>
                <a:effectLst/>
                <a:uLnTx/>
                <a:uFillTx/>
                <a:latin typeface="Century Gothic" panose="020B0502020202020204" pitchFamily="34" charset="0"/>
                <a:ea typeface="+mn-ea"/>
                <a:cs typeface="+mn-cs"/>
              </a:rPr>
              <a:t> 1</a:t>
            </a:r>
            <a:r>
              <a:rPr kumimoji="0" lang="en-US" sz="2400" b="1" i="0" u="none" strike="noStrike" kern="1200" cap="none" spc="0" normalizeH="0" baseline="0" noProof="0" dirty="0" smtClean="0">
                <a:ln>
                  <a:noFill/>
                </a:ln>
                <a:solidFill>
                  <a:schemeClr val="tx1">
                    <a:lumMod val="85000"/>
                    <a:lumOff val="15000"/>
                  </a:schemeClr>
                </a:solidFill>
                <a:effectLst/>
                <a:uLnTx/>
                <a:uFillTx/>
                <a:latin typeface="Century Gothic" panose="020B0502020202020204" pitchFamily="34" charset="0"/>
                <a:ea typeface="+mn-ea"/>
                <a:cs typeface="+mn-cs"/>
              </a:rPr>
              <a:t>:</a:t>
            </a:r>
            <a:r>
              <a:rPr kumimoji="0" lang="en-US" sz="2400" b="1" i="0" u="none" strike="noStrike" kern="1200" cap="none" spc="0" normalizeH="0" noProof="0" dirty="0" smtClean="0">
                <a:ln>
                  <a:noFill/>
                </a:ln>
                <a:solidFill>
                  <a:schemeClr val="tx1">
                    <a:lumMod val="85000"/>
                    <a:lumOff val="15000"/>
                  </a:schemeClr>
                </a:solidFill>
                <a:effectLst/>
                <a:uLnTx/>
                <a:uFillTx/>
                <a:latin typeface="Century Gothic" panose="020B0502020202020204" pitchFamily="34" charset="0"/>
                <a:ea typeface="+mn-ea"/>
                <a:cs typeface="+mn-cs"/>
              </a:rPr>
              <a:t>  create ours, theirs, common then editing manually as normal files.</a:t>
            </a:r>
          </a:p>
          <a:p>
            <a:pPr marL="906463" lvl="1" indent="-449263">
              <a:lnSpc>
                <a:spcPct val="150000"/>
              </a:lnSpc>
              <a:spcBef>
                <a:spcPts val="1000"/>
              </a:spcBef>
              <a:buClr>
                <a:srgbClr val="249DD8"/>
              </a:buClr>
              <a:buSzPct val="120000"/>
              <a:buFont typeface="Wingdings" panose="05000000000000000000" pitchFamily="2" charset="2"/>
              <a:buChar char="Ø"/>
            </a:pPr>
            <a:r>
              <a:rPr lang="en-US" sz="2400" b="1" dirty="0" smtClean="0">
                <a:solidFill>
                  <a:schemeClr val="tx1">
                    <a:lumMod val="85000"/>
                    <a:lumOff val="15000"/>
                  </a:schemeClr>
                </a:solidFill>
                <a:latin typeface="Century Gothic" panose="020B0502020202020204" pitchFamily="34" charset="0"/>
              </a:rPr>
              <a:t>Option 2:  Decide to use ours, theirs or common file.</a:t>
            </a:r>
          </a:p>
          <a:p>
            <a:pPr marL="1363663" lvl="2" indent="-449263">
              <a:lnSpc>
                <a:spcPct val="150000"/>
              </a:lnSpc>
              <a:spcBef>
                <a:spcPts val="1000"/>
              </a:spcBef>
              <a:buClr>
                <a:srgbClr val="249DD8"/>
              </a:buClr>
              <a:buSzPct val="120000"/>
              <a:buFont typeface="Arial" pitchFamily="34" charset="0"/>
              <a:buChar char="•"/>
            </a:pPr>
            <a:r>
              <a:rPr lang="en-US" sz="2400" b="1" dirty="0" err="1" smtClean="0"/>
              <a:t>git</a:t>
            </a:r>
            <a:r>
              <a:rPr lang="en-US" sz="2400" b="1" dirty="0" smtClean="0"/>
              <a:t> checkout</a:t>
            </a:r>
            <a:r>
              <a:rPr lang="en-US" sz="2400" dirty="0" smtClean="0"/>
              <a:t> --ours </a:t>
            </a:r>
            <a:r>
              <a:rPr lang="en-US" sz="2400" b="1" dirty="0" smtClean="0"/>
              <a:t>&lt;file&gt;</a:t>
            </a:r>
            <a:r>
              <a:rPr lang="en-US" sz="2400" dirty="0" smtClean="0"/>
              <a:t> </a:t>
            </a:r>
          </a:p>
          <a:p>
            <a:pPr marL="1363663" lvl="2" indent="-449263">
              <a:lnSpc>
                <a:spcPct val="150000"/>
              </a:lnSpc>
              <a:spcBef>
                <a:spcPts val="1000"/>
              </a:spcBef>
              <a:buClr>
                <a:srgbClr val="249DD8"/>
              </a:buClr>
              <a:buSzPct val="120000"/>
              <a:buFont typeface="Arial" pitchFamily="34" charset="0"/>
              <a:buChar char="•"/>
            </a:pPr>
            <a:r>
              <a:rPr lang="en-US" sz="2400" b="1" dirty="0" err="1" smtClean="0"/>
              <a:t>git</a:t>
            </a:r>
            <a:r>
              <a:rPr lang="en-US" sz="2400" b="1" dirty="0" smtClean="0"/>
              <a:t> checkout</a:t>
            </a:r>
            <a:r>
              <a:rPr lang="en-US" sz="2400" dirty="0" smtClean="0"/>
              <a:t> --theirs </a:t>
            </a:r>
            <a:r>
              <a:rPr lang="en-US" sz="2400" b="1" dirty="0" smtClean="0"/>
              <a:t>&lt;file&gt;</a:t>
            </a:r>
            <a:endParaRPr lang="sv-SE" sz="2400" b="1" dirty="0" smtClean="0">
              <a:solidFill>
                <a:schemeClr val="tx1">
                  <a:lumMod val="85000"/>
                  <a:lumOff val="15000"/>
                </a:schemeClr>
              </a:solidFill>
              <a:latin typeface="Century Gothic" panose="020B0502020202020204" pitchFamily="34" charset="0"/>
            </a:endParaRPr>
          </a:p>
          <a:p>
            <a:pPr marL="449263" marR="0" lvl="0" indent="-449263" algn="l" defTabSz="914400" rtl="0" eaLnBrk="1" fontAlgn="auto" latinLnBrk="0" hangingPunct="1">
              <a:lnSpc>
                <a:spcPct val="150000"/>
              </a:lnSpc>
              <a:spcBef>
                <a:spcPts val="1000"/>
              </a:spcBef>
              <a:spcAft>
                <a:spcPts val="0"/>
              </a:spcAft>
              <a:buClr>
                <a:srgbClr val="249DD8"/>
              </a:buClr>
              <a:buSzPct val="120000"/>
              <a:buFont typeface="Wingdings" panose="05000000000000000000" pitchFamily="2" charset="2"/>
              <a:buChar char="Ø"/>
              <a:tabLst/>
              <a:defRPr/>
            </a:pPr>
            <a:endParaRPr kumimoji="0" lang="sv-SE" sz="2400" b="1" i="0" u="none" strike="noStrike" kern="1200" cap="none" spc="0" normalizeH="0" baseline="0" noProof="0" dirty="0" smtClean="0">
              <a:ln>
                <a:noFill/>
              </a:ln>
              <a:solidFill>
                <a:schemeClr val="tx1">
                  <a:lumMod val="85000"/>
                  <a:lumOff val="15000"/>
                </a:schemeClr>
              </a:solidFill>
              <a:effectLst/>
              <a:uLnTx/>
              <a:uFillTx/>
              <a:latin typeface="Century Gothic" panose="020B0502020202020204" pitchFamily="34" charset="0"/>
              <a:ea typeface="+mn-ea"/>
              <a:cs typeface="+mn-cs"/>
            </a:endParaRPr>
          </a:p>
        </p:txBody>
      </p:sp>
      <p:sp>
        <p:nvSpPr>
          <p:cNvPr id="11" name="Content Placeholder 2"/>
          <p:cNvSpPr txBox="1">
            <a:spLocks/>
          </p:cNvSpPr>
          <p:nvPr/>
        </p:nvSpPr>
        <p:spPr>
          <a:xfrm>
            <a:off x="304800" y="5715000"/>
            <a:ext cx="8534400" cy="685800"/>
          </a:xfrm>
          <a:prstGeom prst="rect">
            <a:avLst/>
          </a:prstGeom>
        </p:spPr>
        <p:txBody>
          <a:bodyPr vert="horz" lIns="91440" tIns="45720" rIns="91440" bIns="45720" rtlCol="0">
            <a:normAutofit/>
          </a:bodyPr>
          <a:lstStyle/>
          <a:p>
            <a:pPr marL="449263" lvl="0" indent="-449263">
              <a:lnSpc>
                <a:spcPct val="150000"/>
              </a:lnSpc>
              <a:spcBef>
                <a:spcPts val="1000"/>
              </a:spcBef>
              <a:buClr>
                <a:srgbClr val="249DD8"/>
              </a:buClr>
              <a:buSzPct val="120000"/>
              <a:buFont typeface="Wingdings" panose="05000000000000000000" pitchFamily="2" charset="2"/>
              <a:buChar char="Ø"/>
            </a:pPr>
            <a:r>
              <a:rPr kumimoji="0" lang="en-US" sz="2400" b="1" i="0" u="none" strike="noStrike" kern="1200" cap="none" spc="0" normalizeH="0" baseline="0" noProof="0" dirty="0" smtClean="0">
                <a:ln>
                  <a:noFill/>
                </a:ln>
                <a:solidFill>
                  <a:schemeClr val="tx1">
                    <a:lumMod val="85000"/>
                    <a:lumOff val="15000"/>
                  </a:schemeClr>
                </a:solidFill>
                <a:effectLst/>
                <a:uLnTx/>
                <a:uFillTx/>
                <a:latin typeface="Century Gothic" panose="020B0502020202020204" pitchFamily="34" charset="0"/>
                <a:ea typeface="+mn-ea"/>
                <a:cs typeface="+mn-cs"/>
              </a:rPr>
              <a:t>Abort</a:t>
            </a:r>
            <a:r>
              <a:rPr kumimoji="0" lang="en-US" sz="2400" b="1" i="0" u="none" strike="noStrike" kern="1200" cap="none" spc="0" normalizeH="0" noProof="0" dirty="0" smtClean="0">
                <a:ln>
                  <a:noFill/>
                </a:ln>
                <a:solidFill>
                  <a:schemeClr val="tx1">
                    <a:lumMod val="85000"/>
                    <a:lumOff val="15000"/>
                  </a:schemeClr>
                </a:solidFill>
                <a:effectLst/>
                <a:uLnTx/>
                <a:uFillTx/>
                <a:latin typeface="Century Gothic" panose="020B0502020202020204" pitchFamily="34" charset="0"/>
                <a:ea typeface="+mn-ea"/>
                <a:cs typeface="+mn-cs"/>
              </a:rPr>
              <a:t> merging</a:t>
            </a:r>
            <a:r>
              <a:rPr lang="en-US" sz="2400" b="1" dirty="0" smtClean="0">
                <a:solidFill>
                  <a:schemeClr val="tx1">
                    <a:lumMod val="85000"/>
                    <a:lumOff val="15000"/>
                  </a:schemeClr>
                </a:solidFill>
                <a:latin typeface="Century Gothic" panose="020B0502020202020204" pitchFamily="34" charset="0"/>
              </a:rPr>
              <a:t>: </a:t>
            </a:r>
            <a:r>
              <a:rPr lang="en-US" sz="2400" b="1" dirty="0" err="1" smtClean="0">
                <a:solidFill>
                  <a:schemeClr val="tx1">
                    <a:lumMod val="85000"/>
                    <a:lumOff val="15000"/>
                  </a:schemeClr>
                </a:solidFill>
                <a:latin typeface="Century Gothic" panose="020B0502020202020204" pitchFamily="34" charset="0"/>
              </a:rPr>
              <a:t>git</a:t>
            </a:r>
            <a:r>
              <a:rPr lang="en-US" sz="2400" b="1" dirty="0" smtClean="0">
                <a:solidFill>
                  <a:schemeClr val="tx1">
                    <a:lumMod val="85000"/>
                    <a:lumOff val="15000"/>
                  </a:schemeClr>
                </a:solidFill>
                <a:latin typeface="Century Gothic" panose="020B0502020202020204" pitchFamily="34" charset="0"/>
              </a:rPr>
              <a:t> merge --abort</a:t>
            </a:r>
            <a:endParaRPr lang="sv-SE" sz="2400" b="1" dirty="0" smtClean="0">
              <a:solidFill>
                <a:schemeClr val="tx1">
                  <a:lumMod val="85000"/>
                  <a:lumOff val="15000"/>
                </a:schemeClr>
              </a:solidFill>
              <a:latin typeface="Century Gothic" panose="020B0502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Distributed Version Control Systems</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58098" y="838201"/>
            <a:ext cx="8481102" cy="1219199"/>
          </a:xfrm>
        </p:spPr>
        <p:txBody>
          <a:bodyPr>
            <a:normAutofit lnSpcReduction="10000"/>
          </a:bodyPr>
          <a:lstStyle/>
          <a:p>
            <a:pPr algn="just">
              <a:lnSpc>
                <a:spcPct val="160000"/>
              </a:lnSpc>
            </a:pPr>
            <a:r>
              <a:rPr lang="en-US" dirty="0" smtClean="0">
                <a:solidFill>
                  <a:srgbClr val="002060"/>
                </a:solidFill>
              </a:rPr>
              <a:t>Clients don’t just check out the latest snapshot of the files: they fully mirror the repository.</a:t>
            </a:r>
          </a:p>
        </p:txBody>
      </p:sp>
      <p:pic>
        <p:nvPicPr>
          <p:cNvPr id="27650" name="Picture 2" descr="Distributed version control diagram"/>
          <p:cNvPicPr>
            <a:picLocks noChangeAspect="1" noChangeArrowheads="1"/>
          </p:cNvPicPr>
          <p:nvPr/>
        </p:nvPicPr>
        <p:blipFill>
          <a:blip r:embed="rId3" cstate="print"/>
          <a:srcRect/>
          <a:stretch>
            <a:fillRect/>
          </a:stretch>
        </p:blipFill>
        <p:spPr bwMode="auto">
          <a:xfrm>
            <a:off x="1371600" y="2209800"/>
            <a:ext cx="6096000" cy="3997467"/>
          </a:xfrm>
          <a:prstGeom prst="rect">
            <a:avLst/>
          </a:prstGeom>
          <a:noFill/>
        </p:spPr>
      </p:pic>
    </p:spTree>
    <p:extLst>
      <p:ext uri="{BB962C8B-B14F-4D97-AF65-F5344CB8AC3E}">
        <p14:creationId xmlns:p14="http://schemas.microsoft.com/office/powerpoint/2010/main" val="12370600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Merge Conflicts (3)</a:t>
            </a:r>
            <a:endParaRPr lang="en-US" dirty="0"/>
          </a:p>
        </p:txBody>
      </p:sp>
      <p:sp>
        <p:nvSpPr>
          <p:cNvPr id="3" name="Content Placeholder 2"/>
          <p:cNvSpPr>
            <a:spLocks noGrp="1"/>
          </p:cNvSpPr>
          <p:nvPr>
            <p:ph idx="1"/>
          </p:nvPr>
        </p:nvSpPr>
        <p:spPr>
          <a:xfrm>
            <a:off x="304800" y="838200"/>
            <a:ext cx="8534400" cy="685800"/>
          </a:xfrm>
        </p:spPr>
        <p:txBody>
          <a:bodyPr>
            <a:normAutofit/>
          </a:bodyPr>
          <a:lstStyle/>
          <a:p>
            <a:r>
              <a:rPr lang="en-US" dirty="0" smtClean="0"/>
              <a:t>Undoing Merges. E.g.</a:t>
            </a:r>
          </a:p>
        </p:txBody>
      </p:sp>
      <p:pic>
        <p:nvPicPr>
          <p:cNvPr id="8194" name="Picture 2" descr="Accidental merge commit."/>
          <p:cNvPicPr>
            <a:picLocks noChangeAspect="1" noChangeArrowheads="1"/>
          </p:cNvPicPr>
          <p:nvPr/>
        </p:nvPicPr>
        <p:blipFill>
          <a:blip r:embed="rId3" cstate="print"/>
          <a:srcRect/>
          <a:stretch>
            <a:fillRect/>
          </a:stretch>
        </p:blipFill>
        <p:spPr bwMode="auto">
          <a:xfrm>
            <a:off x="381000" y="914400"/>
            <a:ext cx="8153400" cy="2390776"/>
          </a:xfrm>
          <a:prstGeom prst="rect">
            <a:avLst/>
          </a:prstGeom>
          <a:noFill/>
        </p:spPr>
      </p:pic>
      <p:sp>
        <p:nvSpPr>
          <p:cNvPr id="8" name="Content Placeholder 2"/>
          <p:cNvSpPr txBox="1">
            <a:spLocks/>
          </p:cNvSpPr>
          <p:nvPr/>
        </p:nvSpPr>
        <p:spPr>
          <a:xfrm>
            <a:off x="304800" y="3276600"/>
            <a:ext cx="8534400" cy="838200"/>
          </a:xfrm>
          <a:prstGeom prst="rect">
            <a:avLst/>
          </a:prstGeom>
        </p:spPr>
        <p:txBody>
          <a:bodyPr vert="horz" lIns="91440" tIns="45720" rIns="91440" bIns="45720" rtlCol="0">
            <a:normAutofit fontScale="92500" lnSpcReduction="20000"/>
          </a:bodyPr>
          <a:lstStyle/>
          <a:p>
            <a:pPr marL="906463" lvl="1" indent="-449263">
              <a:lnSpc>
                <a:spcPct val="150000"/>
              </a:lnSpc>
              <a:spcBef>
                <a:spcPts val="1000"/>
              </a:spcBef>
              <a:buClr>
                <a:srgbClr val="249DD8"/>
              </a:buClr>
              <a:buSzPct val="120000"/>
              <a:buFont typeface="Arial" pitchFamily="34" charset="0"/>
              <a:buChar char="•"/>
            </a:pPr>
            <a:r>
              <a:rPr lang="en-US" sz="2400" b="1" dirty="0" smtClean="0">
                <a:solidFill>
                  <a:schemeClr val="tx1">
                    <a:lumMod val="85000"/>
                    <a:lumOff val="15000"/>
                  </a:schemeClr>
                </a:solidFill>
                <a:latin typeface="Century Gothic" panose="020B0502020202020204" pitchFamily="34" charset="0"/>
              </a:rPr>
              <a:t>Solution 1: </a:t>
            </a:r>
          </a:p>
          <a:p>
            <a:pPr lvl="1"/>
            <a:r>
              <a:rPr lang="en-US" sz="2400" b="1" dirty="0" smtClean="0">
                <a:solidFill>
                  <a:schemeClr val="tx1">
                    <a:lumMod val="85000"/>
                    <a:lumOff val="15000"/>
                  </a:schemeClr>
                </a:solidFill>
                <a:latin typeface="Century Gothic" panose="020B0502020202020204" pitchFamily="34" charset="0"/>
              </a:rPr>
              <a:t>Fix the references via command </a:t>
            </a:r>
            <a:r>
              <a:rPr lang="en-US" sz="2400" dirty="0" err="1" smtClean="0"/>
              <a:t>git</a:t>
            </a:r>
            <a:r>
              <a:rPr lang="en-US" sz="2400" dirty="0" smtClean="0"/>
              <a:t> reset --hard HEAD~</a:t>
            </a:r>
            <a:endParaRPr lang="en-US" sz="2400" b="1" dirty="0" smtClean="0">
              <a:solidFill>
                <a:schemeClr val="tx1">
                  <a:lumMod val="85000"/>
                  <a:lumOff val="15000"/>
                </a:schemeClr>
              </a:solidFill>
              <a:latin typeface="Century Gothic" panose="020B0502020202020204" pitchFamily="34" charset="0"/>
            </a:endParaRPr>
          </a:p>
        </p:txBody>
      </p:sp>
      <p:pic>
        <p:nvPicPr>
          <p:cNvPr id="8196" name="Picture 4" descr="History after `git reset --hard HEAD~`."/>
          <p:cNvPicPr>
            <a:picLocks noChangeAspect="1" noChangeArrowheads="1"/>
          </p:cNvPicPr>
          <p:nvPr/>
        </p:nvPicPr>
        <p:blipFill>
          <a:blip r:embed="rId4" cstate="print"/>
          <a:srcRect/>
          <a:stretch>
            <a:fillRect/>
          </a:stretch>
        </p:blipFill>
        <p:spPr bwMode="auto">
          <a:xfrm>
            <a:off x="381000" y="4267200"/>
            <a:ext cx="8229600" cy="2052181"/>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Merge Conflicts (4)</a:t>
            </a:r>
            <a:endParaRPr lang="en-US" dirty="0"/>
          </a:p>
        </p:txBody>
      </p:sp>
      <p:sp>
        <p:nvSpPr>
          <p:cNvPr id="3" name="Content Placeholder 2"/>
          <p:cNvSpPr>
            <a:spLocks noGrp="1"/>
          </p:cNvSpPr>
          <p:nvPr>
            <p:ph idx="1"/>
          </p:nvPr>
        </p:nvSpPr>
        <p:spPr>
          <a:xfrm>
            <a:off x="304800" y="838200"/>
            <a:ext cx="8153400" cy="3657600"/>
          </a:xfrm>
        </p:spPr>
        <p:txBody>
          <a:bodyPr>
            <a:normAutofit/>
          </a:bodyPr>
          <a:lstStyle/>
          <a:p>
            <a:r>
              <a:rPr lang="en-US" dirty="0" smtClean="0"/>
              <a:t>Undoing Merges.</a:t>
            </a:r>
          </a:p>
          <a:p>
            <a:pPr marL="457200" lvl="1">
              <a:lnSpc>
                <a:spcPct val="90000"/>
              </a:lnSpc>
              <a:buFont typeface="Arial" pitchFamily="34" charset="0"/>
              <a:buChar char="•"/>
            </a:pPr>
            <a:r>
              <a:rPr lang="en-US" b="1" dirty="0" smtClean="0">
                <a:solidFill>
                  <a:schemeClr val="tx1">
                    <a:lumMod val="85000"/>
                    <a:lumOff val="15000"/>
                  </a:schemeClr>
                </a:solidFill>
              </a:rPr>
              <a:t>Solution 1: Fix the references via command </a:t>
            </a:r>
            <a:r>
              <a:rPr lang="en-US" b="1" dirty="0" err="1" smtClean="0">
                <a:solidFill>
                  <a:schemeClr val="tx1">
                    <a:lumMod val="85000"/>
                    <a:lumOff val="15000"/>
                  </a:schemeClr>
                </a:solidFill>
              </a:rPr>
              <a:t>git</a:t>
            </a:r>
            <a:r>
              <a:rPr lang="en-US" b="1" dirty="0" smtClean="0">
                <a:solidFill>
                  <a:schemeClr val="tx1">
                    <a:lumMod val="85000"/>
                    <a:lumOff val="15000"/>
                  </a:schemeClr>
                </a:solidFill>
              </a:rPr>
              <a:t> reset --hard HEAD~</a:t>
            </a:r>
          </a:p>
          <a:p>
            <a:pPr marL="914400" lvl="2">
              <a:lnSpc>
                <a:spcPct val="90000"/>
              </a:lnSpc>
              <a:buNone/>
            </a:pPr>
            <a:r>
              <a:rPr lang="en-US" b="1" dirty="0" smtClean="0">
                <a:solidFill>
                  <a:schemeClr val="tx1">
                    <a:lumMod val="85000"/>
                    <a:lumOff val="15000"/>
                  </a:schemeClr>
                </a:solidFill>
              </a:rPr>
              <a:t>Disadvantages:</a:t>
            </a:r>
          </a:p>
          <a:p>
            <a:pPr marL="914400" lvl="2">
              <a:lnSpc>
                <a:spcPct val="90000"/>
              </a:lnSpc>
            </a:pPr>
            <a:r>
              <a:rPr lang="en-US" b="1" dirty="0" smtClean="0">
                <a:solidFill>
                  <a:schemeClr val="tx1">
                    <a:lumMod val="85000"/>
                    <a:lumOff val="15000"/>
                  </a:schemeClr>
                </a:solidFill>
              </a:rPr>
              <a:t>It’s rewriting history, which can be problematic with a shared repository.</a:t>
            </a:r>
          </a:p>
          <a:p>
            <a:pPr marL="914400" lvl="2">
              <a:lnSpc>
                <a:spcPct val="90000"/>
              </a:lnSpc>
            </a:pPr>
            <a:r>
              <a:rPr lang="en-US" b="1" dirty="0" smtClean="0">
                <a:solidFill>
                  <a:schemeClr val="tx1">
                    <a:lumMod val="85000"/>
                    <a:lumOff val="15000"/>
                  </a:schemeClr>
                </a:solidFill>
              </a:rPr>
              <a:t>It won’t work if there are new commit after merging</a:t>
            </a:r>
          </a:p>
          <a:p>
            <a:pPr marL="457200" lvl="1">
              <a:lnSpc>
                <a:spcPct val="90000"/>
              </a:lnSpc>
              <a:buFont typeface="Arial" pitchFamily="34" charset="0"/>
              <a:buChar char="•"/>
            </a:pPr>
            <a:r>
              <a:rPr lang="en-US" b="1" dirty="0" smtClean="0">
                <a:solidFill>
                  <a:schemeClr val="tx1">
                    <a:lumMod val="85000"/>
                    <a:lumOff val="15000"/>
                  </a:schemeClr>
                </a:solidFill>
              </a:rPr>
              <a:t>Solution 2: Reverse the commit</a:t>
            </a:r>
          </a:p>
          <a:p>
            <a:pPr marL="914400" lvl="2">
              <a:lnSpc>
                <a:spcPct val="90000"/>
              </a:lnSpc>
              <a:buNone/>
            </a:pPr>
            <a:r>
              <a:rPr lang="en-US" b="1" dirty="0" err="1" smtClean="0">
                <a:solidFill>
                  <a:schemeClr val="tx1">
                    <a:lumMod val="85000"/>
                    <a:lumOff val="15000"/>
                  </a:schemeClr>
                </a:solidFill>
              </a:rPr>
              <a:t>git</a:t>
            </a:r>
            <a:r>
              <a:rPr lang="en-US" b="1" dirty="0" smtClean="0">
                <a:solidFill>
                  <a:schemeClr val="tx1">
                    <a:lumMod val="85000"/>
                    <a:lumOff val="15000"/>
                  </a:schemeClr>
                </a:solidFill>
              </a:rPr>
              <a:t> revert -m 1 HEAD</a:t>
            </a:r>
          </a:p>
          <a:p>
            <a:pPr marL="1371600" lvl="3">
              <a:lnSpc>
                <a:spcPct val="90000"/>
              </a:lnSpc>
            </a:pPr>
            <a:endParaRPr lang="en-US" b="1" dirty="0" smtClean="0">
              <a:solidFill>
                <a:schemeClr val="tx1">
                  <a:lumMod val="85000"/>
                  <a:lumOff val="15000"/>
                </a:schemeClr>
              </a:solidFill>
            </a:endParaRPr>
          </a:p>
        </p:txBody>
      </p:sp>
      <p:pic>
        <p:nvPicPr>
          <p:cNvPr id="122882" name="Picture 2" descr="History after `git revert -m 1`."/>
          <p:cNvPicPr>
            <a:picLocks noChangeAspect="1" noChangeArrowheads="1"/>
          </p:cNvPicPr>
          <p:nvPr/>
        </p:nvPicPr>
        <p:blipFill>
          <a:blip r:embed="rId3" cstate="print"/>
          <a:srcRect/>
          <a:stretch>
            <a:fillRect/>
          </a:stretch>
        </p:blipFill>
        <p:spPr bwMode="auto">
          <a:xfrm>
            <a:off x="609600" y="3505200"/>
            <a:ext cx="7620000" cy="2675356"/>
          </a:xfrm>
          <a:prstGeom prst="rect">
            <a:avLst/>
          </a:prstGeom>
          <a:noFill/>
        </p:spPr>
      </p:pic>
      <p:sp>
        <p:nvSpPr>
          <p:cNvPr id="18" name="Curved Down Arrow 17"/>
          <p:cNvSpPr/>
          <p:nvPr/>
        </p:nvSpPr>
        <p:spPr>
          <a:xfrm>
            <a:off x="5105400" y="4343400"/>
            <a:ext cx="2514600" cy="381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Merge Conflicts (4)</a:t>
            </a:r>
            <a:endParaRPr lang="en-US" dirty="0"/>
          </a:p>
        </p:txBody>
      </p:sp>
      <p:sp>
        <p:nvSpPr>
          <p:cNvPr id="3" name="Content Placeholder 2"/>
          <p:cNvSpPr>
            <a:spLocks noGrp="1"/>
          </p:cNvSpPr>
          <p:nvPr>
            <p:ph idx="1"/>
          </p:nvPr>
        </p:nvSpPr>
        <p:spPr>
          <a:xfrm>
            <a:off x="304800" y="838200"/>
            <a:ext cx="6858000" cy="5715000"/>
          </a:xfrm>
        </p:spPr>
        <p:txBody>
          <a:bodyPr>
            <a:normAutofit lnSpcReduction="10000"/>
          </a:bodyPr>
          <a:lstStyle/>
          <a:p>
            <a:r>
              <a:rPr lang="en-US" dirty="0" smtClean="0"/>
              <a:t>Undoing Merges.</a:t>
            </a:r>
          </a:p>
          <a:p>
            <a:pPr marL="457200" lvl="1">
              <a:lnSpc>
                <a:spcPct val="90000"/>
              </a:lnSpc>
              <a:buFont typeface="Arial" pitchFamily="34" charset="0"/>
              <a:buChar char="•"/>
            </a:pPr>
            <a:r>
              <a:rPr lang="en-US" b="1" dirty="0" smtClean="0">
                <a:solidFill>
                  <a:schemeClr val="tx1">
                    <a:lumMod val="85000"/>
                    <a:lumOff val="15000"/>
                  </a:schemeClr>
                </a:solidFill>
              </a:rPr>
              <a:t>Solution 2: Reverse the commit</a:t>
            </a:r>
          </a:p>
          <a:p>
            <a:pPr marL="914400" lvl="2">
              <a:lnSpc>
                <a:spcPct val="90000"/>
              </a:lnSpc>
            </a:pPr>
            <a:r>
              <a:rPr lang="en-US" b="1" dirty="0" smtClean="0">
                <a:solidFill>
                  <a:schemeClr val="tx1">
                    <a:lumMod val="85000"/>
                    <a:lumOff val="15000"/>
                  </a:schemeClr>
                </a:solidFill>
              </a:rPr>
              <a:t>Unmerged commits ^M are still in HEAD's history</a:t>
            </a:r>
          </a:p>
          <a:p>
            <a:pPr marL="914400" lvl="2">
              <a:lnSpc>
                <a:spcPct val="90000"/>
              </a:lnSpc>
            </a:pPr>
            <a:r>
              <a:rPr lang="en-US" b="1" dirty="0" smtClean="0">
                <a:solidFill>
                  <a:schemeClr val="tx1">
                    <a:lumMod val="85000"/>
                    <a:lumOff val="15000"/>
                  </a:schemeClr>
                </a:solidFill>
              </a:rPr>
              <a:t>Merge again will inform nothing to merge</a:t>
            </a:r>
          </a:p>
          <a:p>
            <a:pPr marL="914400" lvl="2">
              <a:lnSpc>
                <a:spcPct val="90000"/>
              </a:lnSpc>
            </a:pPr>
            <a:r>
              <a:rPr lang="en-US" b="1" dirty="0" smtClean="0">
                <a:solidFill>
                  <a:schemeClr val="tx1">
                    <a:lumMod val="85000"/>
                    <a:lumOff val="15000"/>
                  </a:schemeClr>
                </a:solidFill>
              </a:rPr>
              <a:t>if you add work to topic and merge again, </a:t>
            </a:r>
            <a:r>
              <a:rPr lang="en-US" b="1" dirty="0" err="1" smtClean="0">
                <a:solidFill>
                  <a:schemeClr val="tx1">
                    <a:lumMod val="85000"/>
                    <a:lumOff val="15000"/>
                  </a:schemeClr>
                </a:solidFill>
              </a:rPr>
              <a:t>Git</a:t>
            </a:r>
            <a:r>
              <a:rPr lang="en-US" b="1" dirty="0" smtClean="0">
                <a:solidFill>
                  <a:schemeClr val="tx1">
                    <a:lumMod val="85000"/>
                    <a:lumOff val="15000"/>
                  </a:schemeClr>
                </a:solidFill>
              </a:rPr>
              <a:t> will only bring in the changes since the reverted merge.</a:t>
            </a:r>
          </a:p>
          <a:p>
            <a:pPr marL="914400" lvl="2">
              <a:lnSpc>
                <a:spcPct val="90000"/>
              </a:lnSpc>
            </a:pPr>
            <a:endParaRPr lang="en-US" b="1" dirty="0" smtClean="0">
              <a:solidFill>
                <a:schemeClr val="tx1">
                  <a:lumMod val="85000"/>
                  <a:lumOff val="15000"/>
                </a:schemeClr>
              </a:solidFill>
            </a:endParaRPr>
          </a:p>
          <a:p>
            <a:pPr marL="914400" lvl="2">
              <a:lnSpc>
                <a:spcPct val="90000"/>
              </a:lnSpc>
            </a:pPr>
            <a:endParaRPr lang="en-US" b="1" dirty="0" smtClean="0">
              <a:solidFill>
                <a:schemeClr val="tx1">
                  <a:lumMod val="85000"/>
                  <a:lumOff val="15000"/>
                </a:schemeClr>
              </a:solidFill>
            </a:endParaRPr>
          </a:p>
          <a:p>
            <a:pPr marL="914400" lvl="2">
              <a:lnSpc>
                <a:spcPct val="90000"/>
              </a:lnSpc>
            </a:pPr>
            <a:endParaRPr lang="en-US" b="1" dirty="0" smtClean="0">
              <a:solidFill>
                <a:schemeClr val="tx1">
                  <a:lumMod val="85000"/>
                  <a:lumOff val="15000"/>
                </a:schemeClr>
              </a:solidFill>
            </a:endParaRPr>
          </a:p>
          <a:p>
            <a:pPr marL="914400" lvl="2">
              <a:lnSpc>
                <a:spcPct val="90000"/>
              </a:lnSpc>
            </a:pPr>
            <a:endParaRPr lang="en-US" b="1" dirty="0" smtClean="0">
              <a:solidFill>
                <a:schemeClr val="tx1">
                  <a:lumMod val="85000"/>
                  <a:lumOff val="15000"/>
                </a:schemeClr>
              </a:solidFill>
            </a:endParaRPr>
          </a:p>
          <a:p>
            <a:pPr marL="914400" lvl="2">
              <a:lnSpc>
                <a:spcPct val="90000"/>
              </a:lnSpc>
            </a:pPr>
            <a:endParaRPr lang="en-US" b="1" dirty="0" smtClean="0">
              <a:solidFill>
                <a:schemeClr val="tx1">
                  <a:lumMod val="85000"/>
                  <a:lumOff val="15000"/>
                </a:schemeClr>
              </a:solidFill>
            </a:endParaRPr>
          </a:p>
          <a:p>
            <a:pPr marL="914400" lvl="2">
              <a:lnSpc>
                <a:spcPct val="90000"/>
              </a:lnSpc>
            </a:pPr>
            <a:endParaRPr lang="en-US" b="1" dirty="0" smtClean="0">
              <a:solidFill>
                <a:schemeClr val="tx1">
                  <a:lumMod val="85000"/>
                  <a:lumOff val="15000"/>
                </a:schemeClr>
              </a:solidFill>
            </a:endParaRPr>
          </a:p>
          <a:p>
            <a:pPr marL="914400" lvl="2">
              <a:lnSpc>
                <a:spcPct val="90000"/>
              </a:lnSpc>
            </a:pPr>
            <a:r>
              <a:rPr lang="en-US" b="1" dirty="0" smtClean="0">
                <a:solidFill>
                  <a:schemeClr val="tx1">
                    <a:lumMod val="85000"/>
                    <a:lumOff val="15000"/>
                  </a:schemeClr>
                </a:solidFill>
              </a:rPr>
              <a:t>To overcome this issue: un-revert the original merge then merge again</a:t>
            </a:r>
          </a:p>
          <a:p>
            <a:pPr marL="1371600" lvl="3">
              <a:lnSpc>
                <a:spcPct val="100000"/>
              </a:lnSpc>
            </a:pPr>
            <a:r>
              <a:rPr lang="nb-NO" b="1" dirty="0" smtClean="0">
                <a:solidFill>
                  <a:schemeClr val="tx1">
                    <a:lumMod val="85000"/>
                    <a:lumOff val="15000"/>
                  </a:schemeClr>
                </a:solidFill>
              </a:rPr>
              <a:t>git revert ^M </a:t>
            </a:r>
          </a:p>
          <a:p>
            <a:pPr marL="1371600" lvl="3">
              <a:lnSpc>
                <a:spcPct val="100000"/>
              </a:lnSpc>
            </a:pPr>
            <a:r>
              <a:rPr lang="nb-NO" b="1" dirty="0" smtClean="0">
                <a:solidFill>
                  <a:schemeClr val="tx1">
                    <a:lumMod val="85000"/>
                    <a:lumOff val="15000"/>
                  </a:schemeClr>
                </a:solidFill>
              </a:rPr>
              <a:t>git merge topic</a:t>
            </a:r>
            <a:endParaRPr lang="en-US" b="1" dirty="0" smtClean="0">
              <a:solidFill>
                <a:schemeClr val="tx1">
                  <a:lumMod val="85000"/>
                  <a:lumOff val="15000"/>
                </a:schemeClr>
              </a:solidFill>
            </a:endParaRPr>
          </a:p>
        </p:txBody>
      </p:sp>
      <p:pic>
        <p:nvPicPr>
          <p:cNvPr id="123906" name="Picture 2"/>
          <p:cNvPicPr>
            <a:picLocks noChangeAspect="1" noChangeArrowheads="1"/>
          </p:cNvPicPr>
          <p:nvPr/>
        </p:nvPicPr>
        <p:blipFill>
          <a:blip r:embed="rId3" cstate="print"/>
          <a:srcRect/>
          <a:stretch>
            <a:fillRect/>
          </a:stretch>
        </p:blipFill>
        <p:spPr bwMode="auto">
          <a:xfrm>
            <a:off x="7307036" y="2115015"/>
            <a:ext cx="1828800" cy="609600"/>
          </a:xfrm>
          <a:prstGeom prst="rect">
            <a:avLst/>
          </a:prstGeom>
          <a:noFill/>
          <a:ln w="9525">
            <a:noFill/>
            <a:miter lim="800000"/>
            <a:headEnd/>
            <a:tailEnd/>
          </a:ln>
        </p:spPr>
      </p:pic>
      <p:pic>
        <p:nvPicPr>
          <p:cNvPr id="123908" name="Picture 4" descr="History with a bad merge."/>
          <p:cNvPicPr>
            <a:picLocks noChangeAspect="1" noChangeArrowheads="1"/>
          </p:cNvPicPr>
          <p:nvPr/>
        </p:nvPicPr>
        <p:blipFill>
          <a:blip r:embed="rId4" cstate="print"/>
          <a:srcRect/>
          <a:stretch>
            <a:fillRect/>
          </a:stretch>
        </p:blipFill>
        <p:spPr bwMode="auto">
          <a:xfrm>
            <a:off x="1219200" y="2743200"/>
            <a:ext cx="7534275" cy="243189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500"/>
                                        <p:tgtEl>
                                          <p:spTgt spid="3">
                                            <p:txEl>
                                              <p:pRg st="3" end="3"/>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23906"/>
                                        </p:tgtEl>
                                        <p:attrNameLst>
                                          <p:attrName>style.visibility</p:attrName>
                                        </p:attrNameLst>
                                      </p:cBhvr>
                                      <p:to>
                                        <p:strVal val="visible"/>
                                      </p:to>
                                    </p:set>
                                    <p:animEffect transition="in" filter="box(in)">
                                      <p:cBhvr>
                                        <p:cTn id="10" dur="500"/>
                                        <p:tgtEl>
                                          <p:spTgt spid="12390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ox(in)">
                                      <p:cBhvr>
                                        <p:cTn id="15" dur="500"/>
                                        <p:tgtEl>
                                          <p:spTgt spid="3">
                                            <p:txEl>
                                              <p:pRg st="4" end="4"/>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23908"/>
                                        </p:tgtEl>
                                        <p:attrNameLst>
                                          <p:attrName>style.visibility</p:attrName>
                                        </p:attrNameLst>
                                      </p:cBhvr>
                                      <p:to>
                                        <p:strVal val="visible"/>
                                      </p:to>
                                    </p:set>
                                    <p:animEffect transition="in" filter="box(in)">
                                      <p:cBhvr>
                                        <p:cTn id="18" dur="500"/>
                                        <p:tgtEl>
                                          <p:spTgt spid="123908"/>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Effect transition="in" filter="box(in)">
                                      <p:cBhvr>
                                        <p:cTn id="23" dur="500"/>
                                        <p:tgtEl>
                                          <p:spTgt spid="3">
                                            <p:txEl>
                                              <p:pRg st="11" end="11"/>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
                                            <p:txEl>
                                              <p:pRg st="12" end="12"/>
                                            </p:txEl>
                                          </p:spTgt>
                                        </p:tgtEl>
                                        <p:attrNameLst>
                                          <p:attrName>style.visibility</p:attrName>
                                        </p:attrNameLst>
                                      </p:cBhvr>
                                      <p:to>
                                        <p:strVal val="visible"/>
                                      </p:to>
                                    </p:set>
                                    <p:animEffect transition="in" filter="box(in)">
                                      <p:cBhvr>
                                        <p:cTn id="26" dur="500"/>
                                        <p:tgtEl>
                                          <p:spTgt spid="3">
                                            <p:txEl>
                                              <p:pRg st="12" end="12"/>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animEffect transition="in" filter="box(in)">
                                      <p:cBhvr>
                                        <p:cTn id="2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Merge Conflicts (5)</a:t>
            </a:r>
            <a:endParaRPr lang="en-US" dirty="0"/>
          </a:p>
        </p:txBody>
      </p:sp>
      <p:sp>
        <p:nvSpPr>
          <p:cNvPr id="3" name="Content Placeholder 2"/>
          <p:cNvSpPr>
            <a:spLocks noGrp="1"/>
          </p:cNvSpPr>
          <p:nvPr>
            <p:ph idx="1"/>
          </p:nvPr>
        </p:nvSpPr>
        <p:spPr>
          <a:xfrm>
            <a:off x="304800" y="838200"/>
            <a:ext cx="8610600" cy="5715000"/>
          </a:xfrm>
        </p:spPr>
        <p:txBody>
          <a:bodyPr>
            <a:normAutofit/>
          </a:bodyPr>
          <a:lstStyle/>
          <a:p>
            <a:r>
              <a:rPr lang="en-US" dirty="0" smtClean="0"/>
              <a:t>Undoing Merges.</a:t>
            </a:r>
          </a:p>
          <a:p>
            <a:pPr marL="457200" lvl="1">
              <a:lnSpc>
                <a:spcPct val="90000"/>
              </a:lnSpc>
              <a:buFont typeface="Arial" pitchFamily="34" charset="0"/>
              <a:buChar char="•"/>
            </a:pPr>
            <a:r>
              <a:rPr lang="en-US" b="1" dirty="0" smtClean="0">
                <a:solidFill>
                  <a:schemeClr val="tx1">
                    <a:lumMod val="85000"/>
                    <a:lumOff val="15000"/>
                  </a:schemeClr>
                </a:solidFill>
              </a:rPr>
              <a:t>Solution 2: Reverse the commit</a:t>
            </a:r>
          </a:p>
          <a:p>
            <a:pPr marL="914400" lvl="2">
              <a:lnSpc>
                <a:spcPct val="90000"/>
              </a:lnSpc>
            </a:pPr>
            <a:r>
              <a:rPr lang="en-US" b="1" dirty="0" smtClean="0">
                <a:solidFill>
                  <a:schemeClr val="tx1">
                    <a:lumMod val="85000"/>
                    <a:lumOff val="15000"/>
                  </a:schemeClr>
                </a:solidFill>
              </a:rPr>
              <a:t>In this example, M and ^M cancel out. ^^M effectively merges in the changes from C3 and C4, and C8 merges in the changes from C7, so now topic is fully merged.</a:t>
            </a:r>
          </a:p>
          <a:p>
            <a:pPr marL="914400" lvl="2">
              <a:lnSpc>
                <a:spcPct val="90000"/>
              </a:lnSpc>
            </a:pPr>
            <a:endParaRPr lang="en-US" b="1" dirty="0" smtClean="0">
              <a:solidFill>
                <a:schemeClr val="tx1">
                  <a:lumMod val="85000"/>
                  <a:lumOff val="15000"/>
                </a:schemeClr>
              </a:solidFill>
            </a:endParaRPr>
          </a:p>
        </p:txBody>
      </p:sp>
      <p:pic>
        <p:nvPicPr>
          <p:cNvPr id="126978" name="Picture 2" descr="History after re-merging a reverted merge."/>
          <p:cNvPicPr>
            <a:picLocks noChangeAspect="1" noChangeArrowheads="1"/>
          </p:cNvPicPr>
          <p:nvPr/>
        </p:nvPicPr>
        <p:blipFill>
          <a:blip r:embed="rId3" cstate="print"/>
          <a:srcRect/>
          <a:stretch>
            <a:fillRect/>
          </a:stretch>
        </p:blipFill>
        <p:spPr bwMode="auto">
          <a:xfrm>
            <a:off x="304800" y="3124200"/>
            <a:ext cx="8610600" cy="27432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management</a:t>
            </a:r>
            <a:endParaRPr lang="en-US" dirty="0"/>
          </a:p>
        </p:txBody>
      </p:sp>
      <p:sp>
        <p:nvSpPr>
          <p:cNvPr id="3" name="Content Placeholder 2"/>
          <p:cNvSpPr>
            <a:spLocks noGrp="1"/>
          </p:cNvSpPr>
          <p:nvPr>
            <p:ph idx="1"/>
          </p:nvPr>
        </p:nvSpPr>
        <p:spPr>
          <a:xfrm>
            <a:off x="304800" y="838200"/>
            <a:ext cx="8610600" cy="5715000"/>
          </a:xfrm>
        </p:spPr>
        <p:txBody>
          <a:bodyPr>
            <a:normAutofit/>
          </a:bodyPr>
          <a:lstStyle/>
          <a:p>
            <a:r>
              <a:rPr lang="en-US" dirty="0" smtClean="0"/>
              <a:t>List out branches</a:t>
            </a:r>
            <a:r>
              <a:rPr lang="en-US" dirty="0"/>
              <a:t>: </a:t>
            </a:r>
            <a:r>
              <a:rPr lang="en-US" dirty="0" err="1"/>
              <a:t>git</a:t>
            </a:r>
            <a:r>
              <a:rPr lang="en-US" dirty="0"/>
              <a:t> </a:t>
            </a:r>
            <a:r>
              <a:rPr lang="en-US" dirty="0" smtClean="0"/>
              <a:t>branch</a:t>
            </a:r>
          </a:p>
          <a:p>
            <a:r>
              <a:rPr lang="en-US" dirty="0" smtClean="0"/>
              <a:t>Show the </a:t>
            </a:r>
            <a:r>
              <a:rPr lang="en-US" dirty="0"/>
              <a:t>last commit on each </a:t>
            </a:r>
            <a:r>
              <a:rPr lang="en-US" dirty="0" smtClean="0"/>
              <a:t>branch</a:t>
            </a:r>
            <a:r>
              <a:rPr lang="en-US" dirty="0"/>
              <a:t>: </a:t>
            </a:r>
            <a:r>
              <a:rPr lang="en-US" dirty="0" err="1"/>
              <a:t>git</a:t>
            </a:r>
            <a:r>
              <a:rPr lang="en-US" dirty="0"/>
              <a:t> branch </a:t>
            </a:r>
            <a:r>
              <a:rPr lang="en-US" dirty="0" smtClean="0"/>
              <a:t>–v</a:t>
            </a:r>
          </a:p>
          <a:p>
            <a:r>
              <a:rPr lang="en-US" dirty="0" smtClean="0"/>
              <a:t>Show which </a:t>
            </a:r>
            <a:r>
              <a:rPr lang="en-US" dirty="0"/>
              <a:t>branches are already merged into the branch you’re on: </a:t>
            </a:r>
            <a:r>
              <a:rPr lang="en-US" dirty="0" err="1"/>
              <a:t>git</a:t>
            </a:r>
            <a:r>
              <a:rPr lang="en-US" dirty="0"/>
              <a:t> branch </a:t>
            </a:r>
            <a:r>
              <a:rPr lang="en-US" dirty="0" smtClean="0"/>
              <a:t>--merged</a:t>
            </a:r>
          </a:p>
          <a:p>
            <a:r>
              <a:rPr lang="en-US" dirty="0" smtClean="0"/>
              <a:t>Show all </a:t>
            </a:r>
            <a:r>
              <a:rPr lang="en-US" dirty="0"/>
              <a:t>the branches that contain work you haven’t yet merged in: </a:t>
            </a:r>
            <a:r>
              <a:rPr lang="en-US" dirty="0" err="1"/>
              <a:t>git</a:t>
            </a:r>
            <a:r>
              <a:rPr lang="en-US" dirty="0"/>
              <a:t> branch --no-merged</a:t>
            </a:r>
            <a:endParaRPr lang="en-US" dirty="0" smtClean="0"/>
          </a:p>
        </p:txBody>
      </p:sp>
    </p:spTree>
    <p:extLst>
      <p:ext uri="{BB962C8B-B14F-4D97-AF65-F5344CB8AC3E}">
        <p14:creationId xmlns:p14="http://schemas.microsoft.com/office/powerpoint/2010/main" val="10658692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remotes (1)</a:t>
            </a:r>
            <a:endParaRPr lang="en-US" dirty="0"/>
          </a:p>
        </p:txBody>
      </p:sp>
      <p:sp>
        <p:nvSpPr>
          <p:cNvPr id="3" name="Content Placeholder 2"/>
          <p:cNvSpPr>
            <a:spLocks noGrp="1"/>
          </p:cNvSpPr>
          <p:nvPr>
            <p:ph idx="1"/>
          </p:nvPr>
        </p:nvSpPr>
        <p:spPr>
          <a:xfrm>
            <a:off x="304799" y="796793"/>
            <a:ext cx="8534400" cy="5334000"/>
          </a:xfrm>
        </p:spPr>
        <p:txBody>
          <a:bodyPr>
            <a:normAutofit/>
          </a:bodyPr>
          <a:lstStyle/>
          <a:p>
            <a:pPr>
              <a:lnSpc>
                <a:spcPct val="100000"/>
              </a:lnSpc>
              <a:spcBef>
                <a:spcPts val="0"/>
              </a:spcBef>
            </a:pPr>
            <a:r>
              <a:rPr lang="en-US" dirty="0" smtClean="0"/>
              <a:t>“origin” is the default name of a remote</a:t>
            </a:r>
          </a:p>
          <a:p>
            <a:pPr>
              <a:lnSpc>
                <a:spcPct val="100000"/>
              </a:lnSpc>
              <a:spcBef>
                <a:spcPts val="0"/>
              </a:spcBef>
            </a:pPr>
            <a:r>
              <a:rPr lang="en-US" dirty="0" smtClean="0"/>
              <a:t>To show </a:t>
            </a:r>
            <a:r>
              <a:rPr lang="en-US" dirty="0"/>
              <a:t>remote branches: </a:t>
            </a:r>
            <a:r>
              <a:rPr lang="en-US" dirty="0" err="1" smtClean="0"/>
              <a:t>git</a:t>
            </a:r>
            <a:r>
              <a:rPr lang="en-US" dirty="0" smtClean="0"/>
              <a:t> </a:t>
            </a:r>
            <a:r>
              <a:rPr lang="en-US" dirty="0"/>
              <a:t>remote show </a:t>
            </a:r>
            <a:r>
              <a:rPr lang="en-US" dirty="0" smtClean="0"/>
              <a:t>“</a:t>
            </a:r>
            <a:r>
              <a:rPr lang="en-US" dirty="0" err="1" smtClean="0"/>
              <a:t>remotename</a:t>
            </a:r>
            <a:r>
              <a:rPr lang="en-US" dirty="0" smtClean="0"/>
              <a:t>”</a:t>
            </a:r>
          </a:p>
          <a:p>
            <a:pPr>
              <a:lnSpc>
                <a:spcPct val="100000"/>
              </a:lnSpc>
              <a:spcBef>
                <a:spcPts val="0"/>
              </a:spcBef>
            </a:pPr>
            <a:endParaRPr lang="en-US" dirty="0" smtClean="0"/>
          </a:p>
          <a:p>
            <a:pPr>
              <a:lnSpc>
                <a:spcPct val="100000"/>
              </a:lnSpc>
              <a:spcBef>
                <a:spcPts val="0"/>
              </a:spcBef>
            </a:pPr>
            <a:endParaRPr lang="en-US" dirty="0" smtClean="0"/>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sv-SE" dirty="0" smtClean="0"/>
              <a:t>Remote branch could have the same name with local branch</a:t>
            </a:r>
            <a:endParaRPr lang="en-US" dirty="0" smtClean="0"/>
          </a:p>
        </p:txBody>
      </p:sp>
      <p:pic>
        <p:nvPicPr>
          <p:cNvPr id="4" name="Picture 3"/>
          <p:cNvPicPr>
            <a:picLocks noChangeAspect="1"/>
          </p:cNvPicPr>
          <p:nvPr/>
        </p:nvPicPr>
        <p:blipFill>
          <a:blip r:embed="rId3"/>
          <a:stretch>
            <a:fillRect/>
          </a:stretch>
        </p:blipFill>
        <p:spPr>
          <a:xfrm>
            <a:off x="723899" y="1588954"/>
            <a:ext cx="7696199" cy="1301563"/>
          </a:xfrm>
          <a:prstGeom prst="rect">
            <a:avLst/>
          </a:prstGeom>
        </p:spPr>
      </p:pic>
      <p:pic>
        <p:nvPicPr>
          <p:cNvPr id="2050" name="Picture 2" descr="Server and local repositories after clo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9" y="3352800"/>
            <a:ext cx="7696199" cy="3051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remotes (2)</a:t>
            </a:r>
            <a:endParaRPr lang="en-US" dirty="0"/>
          </a:p>
        </p:txBody>
      </p:sp>
      <p:sp>
        <p:nvSpPr>
          <p:cNvPr id="3" name="Content Placeholder 2"/>
          <p:cNvSpPr>
            <a:spLocks noGrp="1"/>
          </p:cNvSpPr>
          <p:nvPr>
            <p:ph idx="1"/>
          </p:nvPr>
        </p:nvSpPr>
        <p:spPr>
          <a:xfrm>
            <a:off x="304799" y="796793"/>
            <a:ext cx="8534400" cy="574807"/>
          </a:xfrm>
        </p:spPr>
        <p:txBody>
          <a:bodyPr>
            <a:normAutofit/>
          </a:bodyPr>
          <a:lstStyle/>
          <a:p>
            <a:pPr>
              <a:lnSpc>
                <a:spcPct val="100000"/>
              </a:lnSpc>
              <a:spcBef>
                <a:spcPts val="0"/>
              </a:spcBef>
            </a:pPr>
            <a:r>
              <a:rPr lang="en-US" dirty="0"/>
              <a:t>If you do some work on your local master </a:t>
            </a:r>
            <a:r>
              <a:rPr lang="en-US" dirty="0" smtClean="0"/>
              <a:t>branch</a:t>
            </a:r>
          </a:p>
        </p:txBody>
      </p:sp>
      <p:pic>
        <p:nvPicPr>
          <p:cNvPr id="3075" name="Picture 3" descr="Local and remote work can diver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402080"/>
            <a:ext cx="777240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49934" y="4114800"/>
            <a:ext cx="8534400" cy="990600"/>
          </a:xfrm>
          <a:prstGeom prst="rect">
            <a:avLst/>
          </a:prstGeom>
        </p:spPr>
        <p:txBody>
          <a:bodyPr vert="horz" lIns="91440" tIns="45720" rIns="91440" bIns="45720" rtlCol="0">
            <a:normAutofit/>
          </a:bodyPr>
          <a:lstStyle>
            <a:lvl1pPr marL="449263" indent="-449263" algn="l" defTabSz="914400" rtl="0" eaLnBrk="1" latinLnBrk="0" hangingPunct="1">
              <a:lnSpc>
                <a:spcPct val="150000"/>
              </a:lnSpc>
              <a:spcBef>
                <a:spcPts val="1000"/>
              </a:spcBef>
              <a:buClr>
                <a:srgbClr val="249DD8"/>
              </a:buClr>
              <a:buSzPct val="120000"/>
              <a:buFont typeface="Wingdings" panose="05000000000000000000" pitchFamily="2" charset="2"/>
              <a:buChar char="Ø"/>
              <a:defRPr sz="2400" b="1" kern="1200">
                <a:solidFill>
                  <a:schemeClr val="tx1">
                    <a:lumMod val="85000"/>
                    <a:lumOff val="15000"/>
                  </a:schemeClr>
                </a:solidFill>
                <a:latin typeface="Century Gothic" panose="020B0502020202020204" pitchFamily="34" charset="0"/>
                <a:ea typeface="+mn-ea"/>
                <a:cs typeface="+mn-cs"/>
              </a:defRPr>
            </a:lvl1pPr>
            <a:lvl2pPr marL="685800" indent="-228600" algn="l" defTabSz="914400" rtl="0" eaLnBrk="1" latinLnBrk="0" hangingPunct="1">
              <a:lnSpc>
                <a:spcPct val="150000"/>
              </a:lnSpc>
              <a:spcBef>
                <a:spcPts val="500"/>
              </a:spcBef>
              <a:buClr>
                <a:srgbClr val="249DD8"/>
              </a:buClr>
              <a:buFont typeface="Century Gothic" panose="020B0502020202020204" pitchFamily="34" charset="0"/>
              <a:buChar char="●"/>
              <a:defRPr sz="2200" kern="1200">
                <a:solidFill>
                  <a:srgbClr val="002060"/>
                </a:solidFill>
                <a:latin typeface="Century Gothic" panose="020B0502020202020204" pitchFamily="34" charset="0"/>
                <a:ea typeface="+mn-ea"/>
                <a:cs typeface="+mn-cs"/>
              </a:defRPr>
            </a:lvl2pPr>
            <a:lvl3pPr marL="1143000" indent="-228600" algn="l" defTabSz="914400" rtl="0" eaLnBrk="1" latinLnBrk="0" hangingPunct="1">
              <a:lnSpc>
                <a:spcPct val="150000"/>
              </a:lnSpc>
              <a:spcBef>
                <a:spcPts val="500"/>
              </a:spcBef>
              <a:buClr>
                <a:srgbClr val="229DD8"/>
              </a:buClr>
              <a:buSzPct val="120000"/>
              <a:buFont typeface="Wingdings" panose="05000000000000000000" pitchFamily="2" charset="2"/>
              <a:buChar char="§"/>
              <a:defRPr sz="2000" kern="1200">
                <a:solidFill>
                  <a:schemeClr val="accent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150000"/>
              </a:lnSpc>
              <a:spcBef>
                <a:spcPts val="500"/>
              </a:spcBef>
              <a:buClr>
                <a:schemeClr val="tx1">
                  <a:lumMod val="75000"/>
                  <a:lumOff val="25000"/>
                </a:schemeClr>
              </a:buClr>
              <a:buFont typeface="Century Gothic" panose="020B0502020202020204" pitchFamily="34" charset="0"/>
              <a:buChar char="○"/>
              <a:defRPr sz="1800" kern="1200">
                <a:solidFill>
                  <a:schemeClr val="accent1">
                    <a:lumMod val="75000"/>
                  </a:schemeClr>
                </a:solidFill>
                <a:latin typeface="Century Gothic" panose="020B0502020202020204" pitchFamily="34" charset="0"/>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600" kern="1200">
                <a:solidFill>
                  <a:schemeClr val="tx1">
                    <a:lumMod val="95000"/>
                    <a:lumOff val="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smtClean="0"/>
              <a:t>If someone else update remote, info in your machines won’t change</a:t>
            </a:r>
          </a:p>
        </p:txBody>
      </p:sp>
    </p:spTree>
    <p:extLst>
      <p:ext uri="{BB962C8B-B14F-4D97-AF65-F5344CB8AC3E}">
        <p14:creationId xmlns:p14="http://schemas.microsoft.com/office/powerpoint/2010/main" val="49588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remotes (3)</a:t>
            </a:r>
            <a:endParaRPr lang="en-US" dirty="0"/>
          </a:p>
        </p:txBody>
      </p:sp>
      <p:sp>
        <p:nvSpPr>
          <p:cNvPr id="3" name="Content Placeholder 2"/>
          <p:cNvSpPr>
            <a:spLocks noGrp="1"/>
          </p:cNvSpPr>
          <p:nvPr>
            <p:ph idx="1"/>
          </p:nvPr>
        </p:nvSpPr>
        <p:spPr>
          <a:xfrm>
            <a:off x="323848" y="887721"/>
            <a:ext cx="8534400" cy="574807"/>
          </a:xfrm>
        </p:spPr>
        <p:txBody>
          <a:bodyPr>
            <a:normAutofit/>
          </a:bodyPr>
          <a:lstStyle/>
          <a:p>
            <a:pPr>
              <a:lnSpc>
                <a:spcPct val="100000"/>
              </a:lnSpc>
              <a:spcBef>
                <a:spcPts val="0"/>
              </a:spcBef>
            </a:pPr>
            <a:r>
              <a:rPr lang="en-US" dirty="0" smtClean="0"/>
              <a:t>Synchronize </a:t>
            </a:r>
            <a:r>
              <a:rPr lang="en-US" dirty="0"/>
              <a:t>your </a:t>
            </a:r>
            <a:r>
              <a:rPr lang="en-US" dirty="0" smtClean="0"/>
              <a:t>work with remote</a:t>
            </a:r>
            <a:r>
              <a:rPr lang="en-US" dirty="0"/>
              <a:t>: </a:t>
            </a:r>
            <a:r>
              <a:rPr lang="en-US" dirty="0" err="1"/>
              <a:t>git</a:t>
            </a:r>
            <a:r>
              <a:rPr lang="en-US" dirty="0"/>
              <a:t> fetch origin</a:t>
            </a:r>
            <a:endParaRPr lang="en-US" dirty="0" smtClean="0"/>
          </a:p>
        </p:txBody>
      </p:sp>
      <p:pic>
        <p:nvPicPr>
          <p:cNvPr id="4099" name="Picture 3" descr="`git fetch` updates your remote referen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1462528"/>
            <a:ext cx="6553200" cy="4813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63704" y="1500627"/>
            <a:ext cx="1162050" cy="247650"/>
          </a:xfrm>
          <a:prstGeom prst="rect">
            <a:avLst/>
          </a:prstGeom>
        </p:spPr>
      </p:pic>
    </p:spTree>
    <p:extLst>
      <p:ext uri="{BB962C8B-B14F-4D97-AF65-F5344CB8AC3E}">
        <p14:creationId xmlns:p14="http://schemas.microsoft.com/office/powerpoint/2010/main" val="3673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remotes (4)</a:t>
            </a:r>
            <a:endParaRPr lang="en-US" dirty="0"/>
          </a:p>
        </p:txBody>
      </p:sp>
      <p:sp>
        <p:nvSpPr>
          <p:cNvPr id="3" name="Content Placeholder 2"/>
          <p:cNvSpPr>
            <a:spLocks noGrp="1"/>
          </p:cNvSpPr>
          <p:nvPr>
            <p:ph idx="1"/>
          </p:nvPr>
        </p:nvSpPr>
        <p:spPr>
          <a:xfrm>
            <a:off x="228600" y="903221"/>
            <a:ext cx="8534400" cy="925579"/>
          </a:xfrm>
        </p:spPr>
        <p:txBody>
          <a:bodyPr>
            <a:normAutofit/>
          </a:bodyPr>
          <a:lstStyle/>
          <a:p>
            <a:pPr>
              <a:lnSpc>
                <a:spcPct val="100000"/>
              </a:lnSpc>
              <a:spcBef>
                <a:spcPts val="0"/>
              </a:spcBef>
            </a:pPr>
            <a:r>
              <a:rPr lang="en-US" dirty="0" smtClean="0"/>
              <a:t>Pushing: “</a:t>
            </a:r>
            <a:r>
              <a:rPr lang="en-US" dirty="0" err="1" smtClean="0"/>
              <a:t>git</a:t>
            </a:r>
            <a:r>
              <a:rPr lang="en-US" dirty="0" smtClean="0"/>
              <a:t> push </a:t>
            </a:r>
            <a:r>
              <a:rPr lang="en-US" dirty="0"/>
              <a:t>origin </a:t>
            </a:r>
            <a:r>
              <a:rPr lang="en-US" dirty="0" err="1" smtClean="0"/>
              <a:t>serverfix</a:t>
            </a:r>
            <a:r>
              <a:rPr lang="en-US" dirty="0" smtClean="0"/>
              <a:t>” </a:t>
            </a:r>
            <a:r>
              <a:rPr lang="en-US" dirty="0"/>
              <a:t>or </a:t>
            </a:r>
            <a:r>
              <a:rPr lang="en-US" dirty="0" smtClean="0"/>
              <a:t>“</a:t>
            </a:r>
            <a:r>
              <a:rPr lang="en-US" dirty="0" err="1" smtClean="0"/>
              <a:t>git</a:t>
            </a:r>
            <a:r>
              <a:rPr lang="en-US" dirty="0" smtClean="0"/>
              <a:t> </a:t>
            </a:r>
            <a:r>
              <a:rPr lang="en-US" dirty="0"/>
              <a:t>push origin </a:t>
            </a:r>
            <a:r>
              <a:rPr lang="en-US" dirty="0" err="1" smtClean="0"/>
              <a:t>serverfix:serverfix</a:t>
            </a:r>
            <a:r>
              <a:rPr lang="en-US" dirty="0" smtClean="0"/>
              <a:t>”</a:t>
            </a:r>
          </a:p>
        </p:txBody>
      </p:sp>
      <p:pic>
        <p:nvPicPr>
          <p:cNvPr id="4" name="Picture 3"/>
          <p:cNvPicPr>
            <a:picLocks noChangeAspect="1"/>
          </p:cNvPicPr>
          <p:nvPr/>
        </p:nvPicPr>
        <p:blipFill>
          <a:blip r:embed="rId3"/>
          <a:stretch>
            <a:fillRect/>
          </a:stretch>
        </p:blipFill>
        <p:spPr>
          <a:xfrm>
            <a:off x="742950" y="2166109"/>
            <a:ext cx="876300" cy="228600"/>
          </a:xfrm>
          <a:prstGeom prst="rect">
            <a:avLst/>
          </a:prstGeom>
        </p:spPr>
      </p:pic>
      <p:pic>
        <p:nvPicPr>
          <p:cNvPr id="6" name="Picture 5"/>
          <p:cNvPicPr>
            <a:picLocks noChangeAspect="1"/>
          </p:cNvPicPr>
          <p:nvPr/>
        </p:nvPicPr>
        <p:blipFill>
          <a:blip r:embed="rId4"/>
          <a:stretch>
            <a:fillRect/>
          </a:stretch>
        </p:blipFill>
        <p:spPr>
          <a:xfrm>
            <a:off x="3886200" y="1828799"/>
            <a:ext cx="4762500" cy="1447800"/>
          </a:xfrm>
          <a:prstGeom prst="rect">
            <a:avLst/>
          </a:prstGeom>
        </p:spPr>
      </p:pic>
      <p:sp>
        <p:nvSpPr>
          <p:cNvPr id="8" name="Content Placeholder 2"/>
          <p:cNvSpPr txBox="1">
            <a:spLocks/>
          </p:cNvSpPr>
          <p:nvPr/>
        </p:nvSpPr>
        <p:spPr>
          <a:xfrm>
            <a:off x="349934" y="3276599"/>
            <a:ext cx="8534400" cy="2362201"/>
          </a:xfrm>
          <a:prstGeom prst="rect">
            <a:avLst/>
          </a:prstGeom>
        </p:spPr>
        <p:txBody>
          <a:bodyPr vert="horz" lIns="91440" tIns="45720" rIns="91440" bIns="45720" rtlCol="0">
            <a:normAutofit/>
          </a:bodyPr>
          <a:lstStyle>
            <a:lvl1pPr marL="449263" indent="-449263" algn="l" defTabSz="914400" rtl="0" eaLnBrk="1" latinLnBrk="0" hangingPunct="1">
              <a:lnSpc>
                <a:spcPct val="150000"/>
              </a:lnSpc>
              <a:spcBef>
                <a:spcPts val="1000"/>
              </a:spcBef>
              <a:buClr>
                <a:srgbClr val="249DD8"/>
              </a:buClr>
              <a:buSzPct val="120000"/>
              <a:buFont typeface="Wingdings" panose="05000000000000000000" pitchFamily="2" charset="2"/>
              <a:buChar char="Ø"/>
              <a:defRPr sz="2400" b="1" kern="1200">
                <a:solidFill>
                  <a:schemeClr val="tx1">
                    <a:lumMod val="85000"/>
                    <a:lumOff val="15000"/>
                  </a:schemeClr>
                </a:solidFill>
                <a:latin typeface="Century Gothic" panose="020B0502020202020204" pitchFamily="34" charset="0"/>
                <a:ea typeface="+mn-ea"/>
                <a:cs typeface="+mn-cs"/>
              </a:defRPr>
            </a:lvl1pPr>
            <a:lvl2pPr marL="685800" indent="-228600" algn="l" defTabSz="914400" rtl="0" eaLnBrk="1" latinLnBrk="0" hangingPunct="1">
              <a:lnSpc>
                <a:spcPct val="150000"/>
              </a:lnSpc>
              <a:spcBef>
                <a:spcPts val="500"/>
              </a:spcBef>
              <a:buClr>
                <a:srgbClr val="249DD8"/>
              </a:buClr>
              <a:buFont typeface="Century Gothic" panose="020B0502020202020204" pitchFamily="34" charset="0"/>
              <a:buChar char="●"/>
              <a:defRPr sz="2200" kern="1200">
                <a:solidFill>
                  <a:srgbClr val="002060"/>
                </a:solidFill>
                <a:latin typeface="Century Gothic" panose="020B0502020202020204" pitchFamily="34" charset="0"/>
                <a:ea typeface="+mn-ea"/>
                <a:cs typeface="+mn-cs"/>
              </a:defRPr>
            </a:lvl2pPr>
            <a:lvl3pPr marL="1143000" indent="-228600" algn="l" defTabSz="914400" rtl="0" eaLnBrk="1" latinLnBrk="0" hangingPunct="1">
              <a:lnSpc>
                <a:spcPct val="150000"/>
              </a:lnSpc>
              <a:spcBef>
                <a:spcPts val="500"/>
              </a:spcBef>
              <a:buClr>
                <a:srgbClr val="229DD8"/>
              </a:buClr>
              <a:buSzPct val="120000"/>
              <a:buFont typeface="Wingdings" panose="05000000000000000000" pitchFamily="2" charset="2"/>
              <a:buChar char="§"/>
              <a:defRPr sz="2000" kern="1200">
                <a:solidFill>
                  <a:schemeClr val="accent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150000"/>
              </a:lnSpc>
              <a:spcBef>
                <a:spcPts val="500"/>
              </a:spcBef>
              <a:buClr>
                <a:schemeClr val="tx1">
                  <a:lumMod val="75000"/>
                  <a:lumOff val="25000"/>
                </a:schemeClr>
              </a:buClr>
              <a:buFont typeface="Century Gothic" panose="020B0502020202020204" pitchFamily="34" charset="0"/>
              <a:buChar char="○"/>
              <a:defRPr sz="1800" kern="1200">
                <a:solidFill>
                  <a:schemeClr val="accent1">
                    <a:lumMod val="75000"/>
                  </a:schemeClr>
                </a:solidFill>
                <a:latin typeface="Century Gothic" panose="020B0502020202020204" pitchFamily="34" charset="0"/>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600" kern="1200">
                <a:solidFill>
                  <a:schemeClr val="tx1">
                    <a:lumMod val="95000"/>
                    <a:lumOff val="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smtClean="0"/>
              <a:t>If others want to get new updates:</a:t>
            </a:r>
          </a:p>
          <a:p>
            <a:pPr lvl="1">
              <a:lnSpc>
                <a:spcPct val="100000"/>
              </a:lnSpc>
              <a:spcBef>
                <a:spcPts val="0"/>
              </a:spcBef>
            </a:pPr>
            <a:r>
              <a:rPr lang="en-US" dirty="0" err="1"/>
              <a:t>git</a:t>
            </a:r>
            <a:r>
              <a:rPr lang="en-US" dirty="0"/>
              <a:t> fetch </a:t>
            </a:r>
            <a:r>
              <a:rPr lang="en-US" dirty="0" smtClean="0"/>
              <a:t>origin </a:t>
            </a:r>
            <a:r>
              <a:rPr lang="en-US" dirty="0" smtClean="0">
                <a:sym typeface="Wingdings" panose="05000000000000000000" pitchFamily="2" charset="2"/>
              </a:rPr>
              <a:t> update from server</a:t>
            </a:r>
            <a:endParaRPr lang="en-US" dirty="0" smtClean="0"/>
          </a:p>
          <a:p>
            <a:pPr lvl="1">
              <a:lnSpc>
                <a:spcPct val="100000"/>
              </a:lnSpc>
              <a:spcBef>
                <a:spcPts val="0"/>
              </a:spcBef>
            </a:pPr>
            <a:r>
              <a:rPr lang="en-US" dirty="0" err="1"/>
              <a:t>git</a:t>
            </a:r>
            <a:r>
              <a:rPr lang="en-US" dirty="0"/>
              <a:t> checkout -b </a:t>
            </a:r>
            <a:r>
              <a:rPr lang="en-US" dirty="0" err="1"/>
              <a:t>serverfix</a:t>
            </a:r>
            <a:r>
              <a:rPr lang="en-US" dirty="0"/>
              <a:t> </a:t>
            </a:r>
            <a:r>
              <a:rPr lang="en-US" dirty="0" smtClean="0"/>
              <a:t>origin/</a:t>
            </a:r>
            <a:r>
              <a:rPr lang="en-US" dirty="0" err="1" smtClean="0"/>
              <a:t>serverfix</a:t>
            </a:r>
            <a:r>
              <a:rPr lang="en-US" dirty="0" smtClean="0"/>
              <a:t> </a:t>
            </a:r>
            <a:r>
              <a:rPr lang="en-US" dirty="0" smtClean="0">
                <a:sym typeface="Wingdings" panose="05000000000000000000" pitchFamily="2" charset="2"/>
              </a:rPr>
              <a:t>copy into new local branch</a:t>
            </a:r>
            <a:endParaRPr lang="en-US" dirty="0" smtClean="0"/>
          </a:p>
          <a:p>
            <a:pPr lvl="1">
              <a:lnSpc>
                <a:spcPct val="100000"/>
              </a:lnSpc>
              <a:spcBef>
                <a:spcPts val="0"/>
              </a:spcBef>
            </a:pPr>
            <a:r>
              <a:rPr lang="en-US" dirty="0" err="1"/>
              <a:t>git</a:t>
            </a:r>
            <a:r>
              <a:rPr lang="en-US" dirty="0"/>
              <a:t> merge </a:t>
            </a:r>
            <a:r>
              <a:rPr lang="en-US" dirty="0" smtClean="0"/>
              <a:t>origin/</a:t>
            </a:r>
            <a:r>
              <a:rPr lang="en-US" dirty="0" err="1" smtClean="0"/>
              <a:t>serverfix</a:t>
            </a:r>
            <a:r>
              <a:rPr lang="en-US" dirty="0" smtClean="0"/>
              <a:t> </a:t>
            </a:r>
            <a:r>
              <a:rPr lang="en-US" dirty="0" smtClean="0">
                <a:sym typeface="Wingdings" panose="05000000000000000000" pitchFamily="2" charset="2"/>
              </a:rPr>
              <a:t> merge into current branch</a:t>
            </a:r>
          </a:p>
          <a:p>
            <a:pPr lvl="1">
              <a:lnSpc>
                <a:spcPct val="100000"/>
              </a:lnSpc>
              <a:spcBef>
                <a:spcPts val="0"/>
              </a:spcBef>
            </a:pPr>
            <a:r>
              <a:rPr lang="en-US" dirty="0" err="1"/>
              <a:t>git</a:t>
            </a:r>
            <a:r>
              <a:rPr lang="en-US" dirty="0"/>
              <a:t> </a:t>
            </a:r>
            <a:r>
              <a:rPr lang="en-US" dirty="0" smtClean="0"/>
              <a:t>pull </a:t>
            </a:r>
            <a:r>
              <a:rPr lang="en-US" dirty="0" smtClean="0">
                <a:sym typeface="Wingdings" panose="05000000000000000000" pitchFamily="2" charset="2"/>
              </a:rPr>
              <a:t> fetching then merging</a:t>
            </a:r>
            <a:endParaRPr lang="en-US" dirty="0" smtClean="0"/>
          </a:p>
        </p:txBody>
      </p:sp>
      <p:sp>
        <p:nvSpPr>
          <p:cNvPr id="10" name="Content Placeholder 2"/>
          <p:cNvSpPr txBox="1">
            <a:spLocks/>
          </p:cNvSpPr>
          <p:nvPr/>
        </p:nvSpPr>
        <p:spPr>
          <a:xfrm>
            <a:off x="349934" y="5486400"/>
            <a:ext cx="8534400" cy="925579"/>
          </a:xfrm>
          <a:prstGeom prst="rect">
            <a:avLst/>
          </a:prstGeom>
        </p:spPr>
        <p:txBody>
          <a:bodyPr vert="horz" lIns="91440" tIns="45720" rIns="91440" bIns="45720" rtlCol="0">
            <a:normAutofit/>
          </a:bodyPr>
          <a:lstStyle>
            <a:lvl1pPr marL="449263" indent="-449263" algn="l" defTabSz="914400" rtl="0" eaLnBrk="1" latinLnBrk="0" hangingPunct="1">
              <a:lnSpc>
                <a:spcPct val="150000"/>
              </a:lnSpc>
              <a:spcBef>
                <a:spcPts val="1000"/>
              </a:spcBef>
              <a:buClr>
                <a:srgbClr val="249DD8"/>
              </a:buClr>
              <a:buSzPct val="120000"/>
              <a:buFont typeface="Wingdings" panose="05000000000000000000" pitchFamily="2" charset="2"/>
              <a:buChar char="Ø"/>
              <a:defRPr sz="2400" b="1" kern="1200">
                <a:solidFill>
                  <a:schemeClr val="tx1">
                    <a:lumMod val="85000"/>
                    <a:lumOff val="15000"/>
                  </a:schemeClr>
                </a:solidFill>
                <a:latin typeface="Century Gothic" panose="020B0502020202020204" pitchFamily="34" charset="0"/>
                <a:ea typeface="+mn-ea"/>
                <a:cs typeface="+mn-cs"/>
              </a:defRPr>
            </a:lvl1pPr>
            <a:lvl2pPr marL="685800" indent="-228600" algn="l" defTabSz="914400" rtl="0" eaLnBrk="1" latinLnBrk="0" hangingPunct="1">
              <a:lnSpc>
                <a:spcPct val="150000"/>
              </a:lnSpc>
              <a:spcBef>
                <a:spcPts val="500"/>
              </a:spcBef>
              <a:buClr>
                <a:srgbClr val="249DD8"/>
              </a:buClr>
              <a:buFont typeface="Century Gothic" panose="020B0502020202020204" pitchFamily="34" charset="0"/>
              <a:buChar char="●"/>
              <a:defRPr sz="2200" kern="1200">
                <a:solidFill>
                  <a:srgbClr val="002060"/>
                </a:solidFill>
                <a:latin typeface="Century Gothic" panose="020B0502020202020204" pitchFamily="34" charset="0"/>
                <a:ea typeface="+mn-ea"/>
                <a:cs typeface="+mn-cs"/>
              </a:defRPr>
            </a:lvl2pPr>
            <a:lvl3pPr marL="1143000" indent="-228600" algn="l" defTabSz="914400" rtl="0" eaLnBrk="1" latinLnBrk="0" hangingPunct="1">
              <a:lnSpc>
                <a:spcPct val="150000"/>
              </a:lnSpc>
              <a:spcBef>
                <a:spcPts val="500"/>
              </a:spcBef>
              <a:buClr>
                <a:srgbClr val="229DD8"/>
              </a:buClr>
              <a:buSzPct val="120000"/>
              <a:buFont typeface="Wingdings" panose="05000000000000000000" pitchFamily="2" charset="2"/>
              <a:buChar char="§"/>
              <a:defRPr sz="2000" kern="1200">
                <a:solidFill>
                  <a:schemeClr val="accent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150000"/>
              </a:lnSpc>
              <a:spcBef>
                <a:spcPts val="500"/>
              </a:spcBef>
              <a:buClr>
                <a:schemeClr val="tx1">
                  <a:lumMod val="75000"/>
                  <a:lumOff val="25000"/>
                </a:schemeClr>
              </a:buClr>
              <a:buFont typeface="Century Gothic" panose="020B0502020202020204" pitchFamily="34" charset="0"/>
              <a:buChar char="○"/>
              <a:defRPr sz="1800" kern="1200">
                <a:solidFill>
                  <a:schemeClr val="accent1">
                    <a:lumMod val="75000"/>
                  </a:schemeClr>
                </a:solidFill>
                <a:latin typeface="Century Gothic" panose="020B0502020202020204" pitchFamily="34" charset="0"/>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600" kern="1200">
                <a:solidFill>
                  <a:schemeClr val="tx1">
                    <a:lumMod val="95000"/>
                    <a:lumOff val="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t>Delete remote branches: </a:t>
            </a:r>
            <a:r>
              <a:rPr lang="en-US" dirty="0" err="1"/>
              <a:t>git</a:t>
            </a:r>
            <a:r>
              <a:rPr lang="en-US" dirty="0"/>
              <a:t> push origin --delete </a:t>
            </a:r>
            <a:r>
              <a:rPr lang="en-US" dirty="0" err="1"/>
              <a:t>serverfix</a:t>
            </a:r>
            <a:endParaRPr lang="en-US" dirty="0" smtClean="0"/>
          </a:p>
        </p:txBody>
      </p:sp>
    </p:spTree>
    <p:extLst>
      <p:ext uri="{BB962C8B-B14F-4D97-AF65-F5344CB8AC3E}">
        <p14:creationId xmlns:p14="http://schemas.microsoft.com/office/powerpoint/2010/main" val="353485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remotes (5)</a:t>
            </a:r>
            <a:endParaRPr lang="en-US" dirty="0"/>
          </a:p>
        </p:txBody>
      </p:sp>
      <p:sp>
        <p:nvSpPr>
          <p:cNvPr id="3" name="Content Placeholder 2"/>
          <p:cNvSpPr>
            <a:spLocks noGrp="1"/>
          </p:cNvSpPr>
          <p:nvPr>
            <p:ph idx="1"/>
          </p:nvPr>
        </p:nvSpPr>
        <p:spPr>
          <a:xfrm>
            <a:off x="228600" y="903221"/>
            <a:ext cx="8534400" cy="925579"/>
          </a:xfrm>
        </p:spPr>
        <p:txBody>
          <a:bodyPr>
            <a:normAutofit/>
          </a:bodyPr>
          <a:lstStyle/>
          <a:p>
            <a:pPr>
              <a:lnSpc>
                <a:spcPct val="100000"/>
              </a:lnSpc>
              <a:spcBef>
                <a:spcPts val="0"/>
              </a:spcBef>
            </a:pPr>
            <a:r>
              <a:rPr lang="en-US" smtClean="0"/>
              <a:t>Multiple remotes: TBD</a:t>
            </a:r>
            <a:endParaRPr lang="en-US" dirty="0" smtClean="0"/>
          </a:p>
        </p:txBody>
      </p:sp>
    </p:spTree>
    <p:extLst>
      <p:ext uri="{BB962C8B-B14F-4D97-AF65-F5344CB8AC3E}">
        <p14:creationId xmlns:p14="http://schemas.microsoft.com/office/powerpoint/2010/main" val="62171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GIT</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228600" y="990600"/>
            <a:ext cx="8481102" cy="5257799"/>
          </a:xfrm>
        </p:spPr>
        <p:txBody>
          <a:bodyPr>
            <a:normAutofit fontScale="92500" lnSpcReduction="10000"/>
          </a:bodyPr>
          <a:lstStyle/>
          <a:p>
            <a:pPr algn="just">
              <a:lnSpc>
                <a:spcPct val="160000"/>
              </a:lnSpc>
            </a:pPr>
            <a:r>
              <a:rPr lang="en-US" dirty="0" smtClean="0">
                <a:solidFill>
                  <a:srgbClr val="002060"/>
                </a:solidFill>
              </a:rPr>
              <a:t>DVCS.</a:t>
            </a:r>
          </a:p>
          <a:p>
            <a:pPr algn="just">
              <a:lnSpc>
                <a:spcPct val="160000"/>
              </a:lnSpc>
            </a:pPr>
            <a:r>
              <a:rPr lang="en-US" dirty="0" smtClean="0">
                <a:solidFill>
                  <a:srgbClr val="002060"/>
                </a:solidFill>
              </a:rPr>
              <a:t>Developed by </a:t>
            </a:r>
            <a:r>
              <a:rPr lang="en-US" dirty="0" err="1" smtClean="0">
                <a:solidFill>
                  <a:srgbClr val="002060"/>
                </a:solidFill>
              </a:rPr>
              <a:t>Linus</a:t>
            </a:r>
            <a:r>
              <a:rPr lang="en-US" dirty="0" smtClean="0">
                <a:solidFill>
                  <a:srgbClr val="002060"/>
                </a:solidFill>
              </a:rPr>
              <a:t> </a:t>
            </a:r>
            <a:r>
              <a:rPr lang="en-US" dirty="0" err="1" smtClean="0">
                <a:solidFill>
                  <a:srgbClr val="002060"/>
                </a:solidFill>
              </a:rPr>
              <a:t>Torvalds</a:t>
            </a:r>
            <a:r>
              <a:rPr lang="en-US" dirty="0" smtClean="0">
                <a:solidFill>
                  <a:srgbClr val="002060"/>
                </a:solidFill>
              </a:rPr>
              <a:t>, the creator of Linux.</a:t>
            </a:r>
          </a:p>
          <a:p>
            <a:pPr algn="just">
              <a:lnSpc>
                <a:spcPct val="160000"/>
              </a:lnSpc>
            </a:pPr>
            <a:r>
              <a:rPr lang="en-US" dirty="0" smtClean="0">
                <a:solidFill>
                  <a:srgbClr val="002060"/>
                </a:solidFill>
              </a:rPr>
              <a:t>Features:</a:t>
            </a:r>
          </a:p>
          <a:p>
            <a:pPr lvl="1"/>
            <a:r>
              <a:rPr lang="en-US" dirty="0" smtClean="0"/>
              <a:t>Speed</a:t>
            </a:r>
          </a:p>
          <a:p>
            <a:pPr lvl="1"/>
            <a:r>
              <a:rPr lang="en-US" dirty="0" smtClean="0"/>
              <a:t>Simple design</a:t>
            </a:r>
          </a:p>
          <a:p>
            <a:pPr lvl="1"/>
            <a:r>
              <a:rPr lang="en-US" dirty="0" smtClean="0"/>
              <a:t>Strong support for non-linear development (thousands of parallel branches)</a:t>
            </a:r>
          </a:p>
          <a:p>
            <a:pPr lvl="1"/>
            <a:r>
              <a:rPr lang="en-US" dirty="0" smtClean="0"/>
              <a:t>Fully distributed</a:t>
            </a:r>
          </a:p>
          <a:p>
            <a:pPr lvl="1"/>
            <a:r>
              <a:rPr lang="en-US" dirty="0" smtClean="0"/>
              <a:t>Able to handle large projects like the Linux kernel efficiently speed and data size)</a:t>
            </a:r>
          </a:p>
        </p:txBody>
      </p:sp>
    </p:spTree>
    <p:extLst>
      <p:ext uri="{BB962C8B-B14F-4D97-AF65-F5344CB8AC3E}">
        <p14:creationId xmlns:p14="http://schemas.microsoft.com/office/powerpoint/2010/main" val="12370600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Rebase (1)</a:t>
            </a:r>
            <a:endParaRPr lang="en-US" dirty="0"/>
          </a:p>
        </p:txBody>
      </p:sp>
      <p:sp>
        <p:nvSpPr>
          <p:cNvPr id="3" name="Content Placeholder 2"/>
          <p:cNvSpPr>
            <a:spLocks noGrp="1"/>
          </p:cNvSpPr>
          <p:nvPr>
            <p:ph idx="1"/>
          </p:nvPr>
        </p:nvSpPr>
        <p:spPr>
          <a:xfrm>
            <a:off x="346217" y="914400"/>
            <a:ext cx="8534400" cy="685800"/>
          </a:xfrm>
        </p:spPr>
        <p:txBody>
          <a:bodyPr>
            <a:normAutofit/>
          </a:bodyPr>
          <a:lstStyle/>
          <a:p>
            <a:r>
              <a:rPr lang="en-US" dirty="0" smtClean="0"/>
              <a:t>3 ways merging</a:t>
            </a:r>
            <a:endParaRPr lang="sv-SE" dirty="0" smtClean="0"/>
          </a:p>
        </p:txBody>
      </p:sp>
      <p:pic>
        <p:nvPicPr>
          <p:cNvPr id="1026" name="Picture 2" descr="Merging to integrate diverged work histo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802" y="1447800"/>
            <a:ext cx="8032066" cy="204847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475685" y="3329004"/>
            <a:ext cx="8534400" cy="1242996"/>
          </a:xfrm>
          <a:prstGeom prst="rect">
            <a:avLst/>
          </a:prstGeom>
        </p:spPr>
        <p:txBody>
          <a:bodyPr vert="horz" lIns="91440" tIns="45720" rIns="91440" bIns="45720" rtlCol="0">
            <a:normAutofit fontScale="70000" lnSpcReduction="20000"/>
          </a:bodyPr>
          <a:lstStyle>
            <a:lvl1pPr marL="449263" indent="-449263" algn="l" defTabSz="914400" rtl="0" eaLnBrk="1" latinLnBrk="0" hangingPunct="1">
              <a:lnSpc>
                <a:spcPct val="150000"/>
              </a:lnSpc>
              <a:spcBef>
                <a:spcPts val="1000"/>
              </a:spcBef>
              <a:buClr>
                <a:srgbClr val="249DD8"/>
              </a:buClr>
              <a:buSzPct val="120000"/>
              <a:buFont typeface="Wingdings" panose="05000000000000000000" pitchFamily="2" charset="2"/>
              <a:buChar char="Ø"/>
              <a:defRPr sz="2400" b="1" kern="1200">
                <a:solidFill>
                  <a:schemeClr val="tx1">
                    <a:lumMod val="85000"/>
                    <a:lumOff val="15000"/>
                  </a:schemeClr>
                </a:solidFill>
                <a:latin typeface="Century Gothic" panose="020B0502020202020204" pitchFamily="34" charset="0"/>
                <a:ea typeface="+mn-ea"/>
                <a:cs typeface="+mn-cs"/>
              </a:defRPr>
            </a:lvl1pPr>
            <a:lvl2pPr marL="685800" indent="-228600" algn="l" defTabSz="914400" rtl="0" eaLnBrk="1" latinLnBrk="0" hangingPunct="1">
              <a:lnSpc>
                <a:spcPct val="150000"/>
              </a:lnSpc>
              <a:spcBef>
                <a:spcPts val="500"/>
              </a:spcBef>
              <a:buClr>
                <a:srgbClr val="249DD8"/>
              </a:buClr>
              <a:buFont typeface="Century Gothic" panose="020B0502020202020204" pitchFamily="34" charset="0"/>
              <a:buChar char="●"/>
              <a:defRPr sz="2200" kern="1200">
                <a:solidFill>
                  <a:srgbClr val="002060"/>
                </a:solidFill>
                <a:latin typeface="Century Gothic" panose="020B0502020202020204" pitchFamily="34" charset="0"/>
                <a:ea typeface="+mn-ea"/>
                <a:cs typeface="+mn-cs"/>
              </a:defRPr>
            </a:lvl2pPr>
            <a:lvl3pPr marL="1143000" indent="-228600" algn="l" defTabSz="914400" rtl="0" eaLnBrk="1" latinLnBrk="0" hangingPunct="1">
              <a:lnSpc>
                <a:spcPct val="150000"/>
              </a:lnSpc>
              <a:spcBef>
                <a:spcPts val="500"/>
              </a:spcBef>
              <a:buClr>
                <a:srgbClr val="229DD8"/>
              </a:buClr>
              <a:buSzPct val="120000"/>
              <a:buFont typeface="Wingdings" panose="05000000000000000000" pitchFamily="2" charset="2"/>
              <a:buChar char="§"/>
              <a:defRPr sz="2000" kern="1200">
                <a:solidFill>
                  <a:schemeClr val="accent1">
                    <a:lumMod val="50000"/>
                  </a:schemeClr>
                </a:solidFill>
                <a:latin typeface="Century Gothic" panose="020B0502020202020204" pitchFamily="34" charset="0"/>
                <a:ea typeface="+mn-ea"/>
                <a:cs typeface="+mn-cs"/>
              </a:defRPr>
            </a:lvl3pPr>
            <a:lvl4pPr marL="1600200" indent="-228600" algn="l" defTabSz="914400" rtl="0" eaLnBrk="1" latinLnBrk="0" hangingPunct="1">
              <a:lnSpc>
                <a:spcPct val="150000"/>
              </a:lnSpc>
              <a:spcBef>
                <a:spcPts val="500"/>
              </a:spcBef>
              <a:buClr>
                <a:schemeClr val="tx1">
                  <a:lumMod val="75000"/>
                  <a:lumOff val="25000"/>
                </a:schemeClr>
              </a:buClr>
              <a:buFont typeface="Century Gothic" panose="020B0502020202020204" pitchFamily="34" charset="0"/>
              <a:buChar char="○"/>
              <a:defRPr sz="1800" kern="1200">
                <a:solidFill>
                  <a:schemeClr val="accent1">
                    <a:lumMod val="75000"/>
                  </a:schemeClr>
                </a:solidFill>
                <a:latin typeface="Century Gothic" panose="020B0502020202020204" pitchFamily="34" charset="0"/>
                <a:ea typeface="+mn-ea"/>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
              <a:defRPr sz="1600" kern="1200">
                <a:solidFill>
                  <a:schemeClr val="tx1">
                    <a:lumMod val="95000"/>
                    <a:lumOff val="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Rebase: take the patch of C4 and reapply on C3</a:t>
            </a:r>
          </a:p>
          <a:p>
            <a:pPr lvl="1"/>
            <a:r>
              <a:rPr lang="sv-SE" dirty="0"/>
              <a:t>git checkout experiment</a:t>
            </a:r>
          </a:p>
          <a:p>
            <a:pPr lvl="1"/>
            <a:r>
              <a:rPr lang="sv-SE" dirty="0"/>
              <a:t>git rebase master</a:t>
            </a:r>
            <a:endParaRPr lang="sv-SE" dirty="0" smtClean="0"/>
          </a:p>
        </p:txBody>
      </p:sp>
      <p:pic>
        <p:nvPicPr>
          <p:cNvPr id="1028" name="Picture 4" descr="Rebasing the change introduced in `C4` onto `C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544" y="4572000"/>
            <a:ext cx="8056856"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1683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Rebase (2)</a:t>
            </a:r>
            <a:endParaRPr lang="en-US" dirty="0"/>
          </a:p>
        </p:txBody>
      </p:sp>
      <p:sp>
        <p:nvSpPr>
          <p:cNvPr id="3" name="Content Placeholder 2"/>
          <p:cNvSpPr>
            <a:spLocks noGrp="1"/>
          </p:cNvSpPr>
          <p:nvPr>
            <p:ph idx="1"/>
          </p:nvPr>
        </p:nvSpPr>
        <p:spPr>
          <a:xfrm>
            <a:off x="346217" y="914400"/>
            <a:ext cx="8534400" cy="3962400"/>
          </a:xfrm>
        </p:spPr>
        <p:txBody>
          <a:bodyPr>
            <a:normAutofit lnSpcReduction="10000"/>
          </a:bodyPr>
          <a:lstStyle/>
          <a:p>
            <a:r>
              <a:rPr lang="en-US" dirty="0" smtClean="0"/>
              <a:t>How rebase works?</a:t>
            </a:r>
          </a:p>
          <a:p>
            <a:pPr lvl="1"/>
            <a:r>
              <a:rPr lang="sv-SE" dirty="0" smtClean="0"/>
              <a:t>Going to common ancestor of 2 branches</a:t>
            </a:r>
          </a:p>
          <a:p>
            <a:pPr lvl="1"/>
            <a:r>
              <a:rPr lang="sv-SE" dirty="0" smtClean="0"/>
              <a:t>Generate diff by each commit of your current branch</a:t>
            </a:r>
          </a:p>
          <a:p>
            <a:pPr lvl="1"/>
            <a:r>
              <a:rPr lang="sv-SE" dirty="0" smtClean="0"/>
              <a:t>Saving those diffs to temporary files</a:t>
            </a:r>
          </a:p>
          <a:p>
            <a:pPr lvl="1"/>
            <a:r>
              <a:rPr lang="sv-SE" dirty="0" smtClean="0"/>
              <a:t>Reset the current branch to the same commit as the branch you are rebasing onto</a:t>
            </a:r>
          </a:p>
          <a:p>
            <a:pPr lvl="1"/>
            <a:r>
              <a:rPr lang="sv-SE" dirty="0" smtClean="0"/>
              <a:t>Applying each changes in turn</a:t>
            </a:r>
          </a:p>
        </p:txBody>
      </p:sp>
      <p:pic>
        <p:nvPicPr>
          <p:cNvPr id="7" name="Picture 4" descr="Rebasing the change introduced in `C4` onto `C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544" y="4572000"/>
            <a:ext cx="8056856"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996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Rebase (3)</a:t>
            </a:r>
            <a:endParaRPr lang="en-US" dirty="0"/>
          </a:p>
        </p:txBody>
      </p:sp>
      <p:sp>
        <p:nvSpPr>
          <p:cNvPr id="3" name="Content Placeholder 2"/>
          <p:cNvSpPr>
            <a:spLocks noGrp="1"/>
          </p:cNvSpPr>
          <p:nvPr>
            <p:ph idx="1"/>
          </p:nvPr>
        </p:nvSpPr>
        <p:spPr>
          <a:xfrm>
            <a:off x="346217" y="914400"/>
            <a:ext cx="8534400" cy="3505200"/>
          </a:xfrm>
        </p:spPr>
        <p:txBody>
          <a:bodyPr>
            <a:normAutofit fontScale="92500" lnSpcReduction="10000"/>
          </a:bodyPr>
          <a:lstStyle/>
          <a:p>
            <a:r>
              <a:rPr lang="en-US" dirty="0" smtClean="0"/>
              <a:t>Next steps after rebasing:</a:t>
            </a:r>
          </a:p>
          <a:p>
            <a:pPr lvl="1"/>
            <a:r>
              <a:rPr lang="en-US" dirty="0" smtClean="0"/>
              <a:t>Go back to the master branch </a:t>
            </a:r>
          </a:p>
          <a:p>
            <a:pPr lvl="1"/>
            <a:r>
              <a:rPr lang="en-US" dirty="0" smtClean="0"/>
              <a:t>Do a fast-forward merge.</a:t>
            </a:r>
          </a:p>
          <a:p>
            <a:pPr lvl="2"/>
            <a:r>
              <a:rPr lang="en-US" dirty="0" smtClean="0"/>
              <a:t>$ </a:t>
            </a:r>
            <a:r>
              <a:rPr lang="en-US" dirty="0" err="1" smtClean="0"/>
              <a:t>git</a:t>
            </a:r>
            <a:r>
              <a:rPr lang="en-US" dirty="0" smtClean="0"/>
              <a:t> checkout master</a:t>
            </a:r>
          </a:p>
          <a:p>
            <a:pPr lvl="2"/>
            <a:r>
              <a:rPr lang="en-US" dirty="0" smtClean="0"/>
              <a:t>$ </a:t>
            </a:r>
            <a:r>
              <a:rPr lang="en-US" dirty="0" err="1" smtClean="0"/>
              <a:t>git</a:t>
            </a:r>
            <a:r>
              <a:rPr lang="en-US" dirty="0" smtClean="0"/>
              <a:t> merge experiment</a:t>
            </a:r>
          </a:p>
          <a:p>
            <a:pPr lvl="1"/>
            <a:r>
              <a:rPr lang="en-US" dirty="0" smtClean="0"/>
              <a:t>The snapshot pointed to by C4' is exactly the same as the one that was pointed to by C5 in the merge example</a:t>
            </a:r>
          </a:p>
        </p:txBody>
      </p:sp>
      <p:pic>
        <p:nvPicPr>
          <p:cNvPr id="2050" name="Picture 2" descr="Fast-forwarding the master branch."/>
          <p:cNvPicPr>
            <a:picLocks noChangeAspect="1" noChangeArrowheads="1"/>
          </p:cNvPicPr>
          <p:nvPr/>
        </p:nvPicPr>
        <p:blipFill>
          <a:blip r:embed="rId3" cstate="print"/>
          <a:srcRect/>
          <a:stretch>
            <a:fillRect/>
          </a:stretch>
        </p:blipFill>
        <p:spPr bwMode="auto">
          <a:xfrm>
            <a:off x="228600" y="4343400"/>
            <a:ext cx="8658225" cy="2030477"/>
          </a:xfrm>
          <a:prstGeom prst="rect">
            <a:avLst/>
          </a:prstGeom>
          <a:noFill/>
        </p:spPr>
      </p:pic>
    </p:spTree>
    <p:extLst>
      <p:ext uri="{BB962C8B-B14F-4D97-AF65-F5344CB8AC3E}">
        <p14:creationId xmlns:p14="http://schemas.microsoft.com/office/powerpoint/2010/main" val="27075800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Rebase (4)</a:t>
            </a:r>
            <a:endParaRPr lang="en-US" dirty="0"/>
          </a:p>
        </p:txBody>
      </p:sp>
      <p:sp>
        <p:nvSpPr>
          <p:cNvPr id="3" name="Content Placeholder 2"/>
          <p:cNvSpPr>
            <a:spLocks noGrp="1"/>
          </p:cNvSpPr>
          <p:nvPr>
            <p:ph idx="1"/>
          </p:nvPr>
        </p:nvSpPr>
        <p:spPr>
          <a:xfrm>
            <a:off x="346217" y="914400"/>
            <a:ext cx="8534400" cy="5181600"/>
          </a:xfrm>
        </p:spPr>
        <p:txBody>
          <a:bodyPr>
            <a:normAutofit fontScale="92500"/>
          </a:bodyPr>
          <a:lstStyle/>
          <a:p>
            <a:r>
              <a:rPr lang="en-US" dirty="0" smtClean="0"/>
              <a:t>Benefit of rebase: cleaner history</a:t>
            </a:r>
          </a:p>
          <a:p>
            <a:r>
              <a:rPr lang="en-US" dirty="0" smtClean="0"/>
              <a:t>Disadvantage: Do not rebase commits that exist outside your repository. </a:t>
            </a:r>
          </a:p>
          <a:p>
            <a:pPr lvl="1"/>
            <a:r>
              <a:rPr lang="en-US" dirty="0" smtClean="0"/>
              <a:t>When you rebase stuff, you’re abandoning existing commits and creating new ones that are similar but different. If you push commits somewhere and others pull them down and base work on them, and then you rewrite those commits with </a:t>
            </a:r>
            <a:r>
              <a:rPr lang="en-US" dirty="0" err="1" smtClean="0"/>
              <a:t>git</a:t>
            </a:r>
            <a:r>
              <a:rPr lang="en-US" dirty="0" smtClean="0"/>
              <a:t> rebase and push them up again, your collaborators will have to re-merge their work and things will get messy when you try to pull their work back into yours</a:t>
            </a:r>
          </a:p>
          <a:p>
            <a:pPr lvl="1"/>
            <a:endParaRPr lang="en-US" dirty="0" smtClean="0"/>
          </a:p>
        </p:txBody>
      </p:sp>
    </p:spTree>
    <p:extLst>
      <p:ext uri="{BB962C8B-B14F-4D97-AF65-F5344CB8AC3E}">
        <p14:creationId xmlns:p14="http://schemas.microsoft.com/office/powerpoint/2010/main" val="36851856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Rebase (5)</a:t>
            </a:r>
            <a:endParaRPr lang="en-US" dirty="0"/>
          </a:p>
        </p:txBody>
      </p:sp>
      <p:sp>
        <p:nvSpPr>
          <p:cNvPr id="3" name="Content Placeholder 2"/>
          <p:cNvSpPr>
            <a:spLocks noGrp="1"/>
          </p:cNvSpPr>
          <p:nvPr>
            <p:ph idx="1"/>
          </p:nvPr>
        </p:nvSpPr>
        <p:spPr>
          <a:xfrm>
            <a:off x="346217" y="914400"/>
            <a:ext cx="8534400" cy="3276600"/>
          </a:xfrm>
        </p:spPr>
        <p:txBody>
          <a:bodyPr>
            <a:normAutofit fontScale="92500" lnSpcReduction="10000"/>
          </a:bodyPr>
          <a:lstStyle/>
          <a:p>
            <a:r>
              <a:rPr lang="en-US" dirty="0" smtClean="0"/>
              <a:t>Disadvantage:</a:t>
            </a:r>
          </a:p>
          <a:p>
            <a:endParaRPr lang="en-US" dirty="0" smtClean="0"/>
          </a:p>
          <a:p>
            <a:endParaRPr lang="en-US" dirty="0" smtClean="0"/>
          </a:p>
          <a:p>
            <a:endParaRPr lang="en-US" dirty="0" smtClean="0"/>
          </a:p>
          <a:p>
            <a:pPr lvl="1"/>
            <a:r>
              <a:rPr lang="en-US" sz="1800" dirty="0" smtClean="0"/>
              <a:t>Someone else does more work that includes a merge, and pushes that work to the central server. </a:t>
            </a:r>
          </a:p>
        </p:txBody>
      </p:sp>
      <p:pic>
        <p:nvPicPr>
          <p:cNvPr id="147458" name="Picture 2" descr="Clone a repository, and base some work on it."/>
          <p:cNvPicPr>
            <a:picLocks noChangeAspect="1" noChangeArrowheads="1"/>
          </p:cNvPicPr>
          <p:nvPr/>
        </p:nvPicPr>
        <p:blipFill>
          <a:blip r:embed="rId3" cstate="print"/>
          <a:srcRect/>
          <a:stretch>
            <a:fillRect/>
          </a:stretch>
        </p:blipFill>
        <p:spPr bwMode="auto">
          <a:xfrm>
            <a:off x="533400" y="1447800"/>
            <a:ext cx="8077200" cy="1981200"/>
          </a:xfrm>
          <a:prstGeom prst="rect">
            <a:avLst/>
          </a:prstGeom>
          <a:noFill/>
        </p:spPr>
      </p:pic>
      <p:pic>
        <p:nvPicPr>
          <p:cNvPr id="147462" name="Picture 6" descr="Fetch more commits, and merge them into your work."/>
          <p:cNvPicPr>
            <a:picLocks noChangeAspect="1" noChangeArrowheads="1"/>
          </p:cNvPicPr>
          <p:nvPr/>
        </p:nvPicPr>
        <p:blipFill>
          <a:blip r:embed="rId4" cstate="print"/>
          <a:srcRect/>
          <a:stretch>
            <a:fillRect/>
          </a:stretch>
        </p:blipFill>
        <p:spPr bwMode="auto">
          <a:xfrm>
            <a:off x="609600" y="3962400"/>
            <a:ext cx="8001000" cy="2392045"/>
          </a:xfrm>
          <a:prstGeom prst="rect">
            <a:avLst/>
          </a:prstGeom>
          <a:noFill/>
        </p:spPr>
      </p:pic>
    </p:spTree>
    <p:extLst>
      <p:ext uri="{BB962C8B-B14F-4D97-AF65-F5344CB8AC3E}">
        <p14:creationId xmlns:p14="http://schemas.microsoft.com/office/powerpoint/2010/main" val="10307354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Rebase (6)</a:t>
            </a:r>
            <a:endParaRPr lang="en-US" dirty="0"/>
          </a:p>
        </p:txBody>
      </p:sp>
      <p:sp>
        <p:nvSpPr>
          <p:cNvPr id="3" name="Content Placeholder 2"/>
          <p:cNvSpPr>
            <a:spLocks noGrp="1"/>
          </p:cNvSpPr>
          <p:nvPr>
            <p:ph idx="1"/>
          </p:nvPr>
        </p:nvSpPr>
        <p:spPr>
          <a:xfrm>
            <a:off x="346217" y="914400"/>
            <a:ext cx="8534400" cy="3352800"/>
          </a:xfrm>
        </p:spPr>
        <p:txBody>
          <a:bodyPr>
            <a:normAutofit/>
          </a:bodyPr>
          <a:lstStyle/>
          <a:p>
            <a:pPr lvl="1"/>
            <a:r>
              <a:rPr lang="en-US" sz="1800" dirty="0" smtClean="0"/>
              <a:t>The person who pushed the merged work decides to go back and rebase their work instead.  “</a:t>
            </a:r>
            <a:r>
              <a:rPr lang="en-US" sz="1800" dirty="0" err="1" smtClean="0"/>
              <a:t>git</a:t>
            </a:r>
            <a:r>
              <a:rPr lang="en-US" sz="1800" dirty="0" smtClean="0"/>
              <a:t> push --force“ to overwrite history </a:t>
            </a:r>
          </a:p>
          <a:p>
            <a:pPr lvl="1"/>
            <a:endParaRPr lang="en-US" sz="1800" dirty="0" smtClean="0"/>
          </a:p>
          <a:p>
            <a:pPr lvl="1"/>
            <a:endParaRPr lang="en-US" sz="1800" dirty="0" smtClean="0"/>
          </a:p>
          <a:p>
            <a:pPr lvl="1"/>
            <a:endParaRPr lang="en-US" sz="1800" dirty="0" smtClean="0"/>
          </a:p>
          <a:p>
            <a:pPr lvl="1"/>
            <a:endParaRPr lang="en-US" sz="1800" dirty="0" smtClean="0"/>
          </a:p>
          <a:p>
            <a:pPr lvl="1"/>
            <a:r>
              <a:rPr lang="en-US" sz="1800" dirty="0" smtClean="0"/>
              <a:t>If you do a </a:t>
            </a:r>
            <a:r>
              <a:rPr lang="en-US" sz="1800" dirty="0" err="1" smtClean="0"/>
              <a:t>git</a:t>
            </a:r>
            <a:r>
              <a:rPr lang="en-US" sz="1800" dirty="0" smtClean="0"/>
              <a:t> pull you will merge C4 again. History is duplicated.</a:t>
            </a:r>
          </a:p>
        </p:txBody>
      </p:sp>
      <p:pic>
        <p:nvPicPr>
          <p:cNvPr id="151554" name="Picture 2" descr="Someone pushes rebased commits, abandoning commits you've based your work on."/>
          <p:cNvPicPr>
            <a:picLocks noChangeAspect="1" noChangeArrowheads="1"/>
          </p:cNvPicPr>
          <p:nvPr/>
        </p:nvPicPr>
        <p:blipFill>
          <a:blip r:embed="rId3" cstate="print"/>
          <a:srcRect/>
          <a:stretch>
            <a:fillRect/>
          </a:stretch>
        </p:blipFill>
        <p:spPr bwMode="auto">
          <a:xfrm>
            <a:off x="762000" y="1752600"/>
            <a:ext cx="7924800" cy="2057400"/>
          </a:xfrm>
          <a:prstGeom prst="rect">
            <a:avLst/>
          </a:prstGeom>
          <a:noFill/>
        </p:spPr>
      </p:pic>
      <p:pic>
        <p:nvPicPr>
          <p:cNvPr id="151556" name="Picture 4" descr="You merge in the same work again into a new merge commit."/>
          <p:cNvPicPr>
            <a:picLocks noChangeAspect="1" noChangeArrowheads="1"/>
          </p:cNvPicPr>
          <p:nvPr/>
        </p:nvPicPr>
        <p:blipFill>
          <a:blip r:embed="rId4" cstate="print"/>
          <a:srcRect/>
          <a:stretch>
            <a:fillRect/>
          </a:stretch>
        </p:blipFill>
        <p:spPr bwMode="auto">
          <a:xfrm>
            <a:off x="838200" y="4191000"/>
            <a:ext cx="7848600" cy="2270238"/>
          </a:xfrm>
          <a:prstGeom prst="rect">
            <a:avLst/>
          </a:prstGeom>
          <a:noFill/>
        </p:spPr>
      </p:pic>
    </p:spTree>
    <p:extLst>
      <p:ext uri="{BB962C8B-B14F-4D97-AF65-F5344CB8AC3E}">
        <p14:creationId xmlns:p14="http://schemas.microsoft.com/office/powerpoint/2010/main" val="9714594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Rebase (7)</a:t>
            </a:r>
            <a:endParaRPr lang="en-US" dirty="0"/>
          </a:p>
        </p:txBody>
      </p:sp>
      <p:sp>
        <p:nvSpPr>
          <p:cNvPr id="3" name="Content Placeholder 2"/>
          <p:cNvSpPr>
            <a:spLocks noGrp="1"/>
          </p:cNvSpPr>
          <p:nvPr>
            <p:ph idx="1"/>
          </p:nvPr>
        </p:nvSpPr>
        <p:spPr>
          <a:xfrm>
            <a:off x="346217" y="914400"/>
            <a:ext cx="8534400" cy="2819400"/>
          </a:xfrm>
        </p:spPr>
        <p:txBody>
          <a:bodyPr>
            <a:normAutofit fontScale="92500"/>
          </a:bodyPr>
          <a:lstStyle/>
          <a:p>
            <a:pPr lvl="1"/>
            <a:r>
              <a:rPr lang="en-US" sz="1800" dirty="0" smtClean="0"/>
              <a:t>If you push this history back up to the server, you’ll reintroduce all those rebased commits to the central server, which can further confuse people</a:t>
            </a:r>
          </a:p>
          <a:p>
            <a:pPr lvl="1"/>
            <a:r>
              <a:rPr lang="en-US" sz="1800" dirty="0" smtClean="0"/>
              <a:t>For handling this case we should use command: </a:t>
            </a:r>
            <a:r>
              <a:rPr lang="en-US" sz="1800" dirty="0" err="1" smtClean="0"/>
              <a:t>git</a:t>
            </a:r>
            <a:r>
              <a:rPr lang="en-US" sz="1800" dirty="0" smtClean="0"/>
              <a:t> rebase </a:t>
            </a:r>
            <a:r>
              <a:rPr lang="en-US" sz="1800" dirty="0" err="1" smtClean="0"/>
              <a:t>teamone</a:t>
            </a:r>
            <a:r>
              <a:rPr lang="en-US" sz="1800" dirty="0" smtClean="0"/>
              <a:t>/master.  </a:t>
            </a:r>
            <a:r>
              <a:rPr lang="en-US" sz="1800" dirty="0" err="1" smtClean="0"/>
              <a:t>Git</a:t>
            </a:r>
            <a:r>
              <a:rPr lang="en-US" sz="1800" dirty="0" smtClean="0"/>
              <a:t> will recognize only C2 and C3 are changes to rebase. This only works if C4 and C4' that your partner made are almost exactly the same patch. </a:t>
            </a:r>
          </a:p>
          <a:p>
            <a:pPr lvl="1"/>
            <a:endParaRPr lang="en-US" sz="1800" dirty="0" smtClean="0"/>
          </a:p>
        </p:txBody>
      </p:sp>
      <p:pic>
        <p:nvPicPr>
          <p:cNvPr id="153602" name="Picture 2" descr="Rebase on top of force-pushed rebase work."/>
          <p:cNvPicPr>
            <a:picLocks noChangeAspect="1" noChangeArrowheads="1"/>
          </p:cNvPicPr>
          <p:nvPr/>
        </p:nvPicPr>
        <p:blipFill>
          <a:blip r:embed="rId3" cstate="print"/>
          <a:srcRect/>
          <a:stretch>
            <a:fillRect/>
          </a:stretch>
        </p:blipFill>
        <p:spPr bwMode="auto">
          <a:xfrm>
            <a:off x="914400" y="3352800"/>
            <a:ext cx="7767625" cy="3048000"/>
          </a:xfrm>
          <a:prstGeom prst="rect">
            <a:avLst/>
          </a:prstGeom>
          <a:noFill/>
        </p:spPr>
      </p:pic>
    </p:spTree>
    <p:extLst>
      <p:ext uri="{BB962C8B-B14F-4D97-AF65-F5344CB8AC3E}">
        <p14:creationId xmlns:p14="http://schemas.microsoft.com/office/powerpoint/2010/main" val="12265037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Rebase </a:t>
            </a:r>
            <a:r>
              <a:rPr lang="en-US" dirty="0" err="1" smtClean="0"/>
              <a:t>vs</a:t>
            </a:r>
            <a:r>
              <a:rPr lang="en-US" dirty="0" smtClean="0"/>
              <a:t> Merge</a:t>
            </a:r>
            <a:endParaRPr lang="en-US" dirty="0"/>
          </a:p>
        </p:txBody>
      </p:sp>
      <p:sp>
        <p:nvSpPr>
          <p:cNvPr id="3" name="Content Placeholder 2"/>
          <p:cNvSpPr>
            <a:spLocks noGrp="1"/>
          </p:cNvSpPr>
          <p:nvPr>
            <p:ph idx="1"/>
          </p:nvPr>
        </p:nvSpPr>
        <p:spPr>
          <a:xfrm>
            <a:off x="346217" y="914400"/>
            <a:ext cx="8534400" cy="2819400"/>
          </a:xfrm>
        </p:spPr>
        <p:txBody>
          <a:bodyPr>
            <a:normAutofit lnSpcReduction="10000"/>
          </a:bodyPr>
          <a:lstStyle/>
          <a:p>
            <a:r>
              <a:rPr lang="en-US" sz="2000" dirty="0" smtClean="0"/>
              <a:t>Now that you know how both of these things work, it’s up to you to decide which one is best for your particular situation </a:t>
            </a:r>
          </a:p>
          <a:p>
            <a:r>
              <a:rPr lang="en-US" sz="2000" dirty="0" smtClean="0"/>
              <a:t>In general the way to get the best of both worlds is to:</a:t>
            </a:r>
          </a:p>
          <a:p>
            <a:pPr lvl="1"/>
            <a:r>
              <a:rPr lang="en-US" sz="1800" dirty="0" smtClean="0"/>
              <a:t>Rebase local changes you’ve made but haven’t shared yet before you push them in order to clean up your story</a:t>
            </a:r>
          </a:p>
          <a:p>
            <a:pPr lvl="1"/>
            <a:r>
              <a:rPr lang="en-US" sz="1800" dirty="0" smtClean="0"/>
              <a:t>But never rebase anything you’ve pushed somewhere.</a:t>
            </a:r>
            <a:endParaRPr lang="en-US" sz="1600" dirty="0" smtClean="0"/>
          </a:p>
        </p:txBody>
      </p:sp>
    </p:spTree>
    <p:extLst>
      <p:ext uri="{BB962C8B-B14F-4D97-AF65-F5344CB8AC3E}">
        <p14:creationId xmlns:p14="http://schemas.microsoft.com/office/powerpoint/2010/main" val="29067034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a:t>
            </a:r>
            <a:endParaRPr lang="en-US" dirty="0"/>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447800"/>
            <a:ext cx="8514292" cy="40413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a:t>
            </a:r>
            <a:endParaRPr lang="en-US" dirty="0"/>
          </a:p>
        </p:txBody>
      </p:sp>
      <p:pic>
        <p:nvPicPr>
          <p:cNvPr id="4" name="Picture 2" descr="http://source.android.com/images/workflow-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838200"/>
            <a:ext cx="6781800" cy="5600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GIT basics</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81102" cy="609600"/>
          </a:xfrm>
        </p:spPr>
        <p:txBody>
          <a:bodyPr>
            <a:normAutofit fontScale="92500" lnSpcReduction="10000"/>
          </a:bodyPr>
          <a:lstStyle/>
          <a:p>
            <a:pPr algn="just">
              <a:lnSpc>
                <a:spcPct val="160000"/>
              </a:lnSpc>
            </a:pPr>
            <a:r>
              <a:rPr lang="en-US" dirty="0" smtClean="0">
                <a:solidFill>
                  <a:srgbClr val="002060"/>
                </a:solidFill>
              </a:rPr>
              <a:t>Snapshots, Not Differences</a:t>
            </a:r>
          </a:p>
        </p:txBody>
      </p:sp>
      <p:pic>
        <p:nvPicPr>
          <p:cNvPr id="30722" name="Picture 2" descr="Storing data as changes to a base version of each file."/>
          <p:cNvPicPr>
            <a:picLocks noChangeAspect="1" noChangeArrowheads="1"/>
          </p:cNvPicPr>
          <p:nvPr/>
        </p:nvPicPr>
        <p:blipFill>
          <a:blip r:embed="rId3" cstate="print"/>
          <a:srcRect/>
          <a:stretch>
            <a:fillRect/>
          </a:stretch>
        </p:blipFill>
        <p:spPr bwMode="auto">
          <a:xfrm>
            <a:off x="609600" y="1371600"/>
            <a:ext cx="7772400" cy="2286000"/>
          </a:xfrm>
          <a:prstGeom prst="rect">
            <a:avLst/>
          </a:prstGeom>
          <a:noFill/>
        </p:spPr>
      </p:pic>
      <p:pic>
        <p:nvPicPr>
          <p:cNvPr id="30724" name="Picture 4" descr="Git stores data as snapshots of the project over time."/>
          <p:cNvPicPr>
            <a:picLocks noChangeAspect="1" noChangeArrowheads="1"/>
          </p:cNvPicPr>
          <p:nvPr/>
        </p:nvPicPr>
        <p:blipFill>
          <a:blip r:embed="rId4" cstate="print"/>
          <a:srcRect/>
          <a:stretch>
            <a:fillRect/>
          </a:stretch>
        </p:blipFill>
        <p:spPr bwMode="auto">
          <a:xfrm>
            <a:off x="609600" y="3886200"/>
            <a:ext cx="7772400" cy="2479675"/>
          </a:xfrm>
          <a:prstGeom prst="rect">
            <a:avLst/>
          </a:prstGeom>
          <a:noFill/>
        </p:spPr>
      </p:pic>
      <p:sp>
        <p:nvSpPr>
          <p:cNvPr id="6" name="Rectangle 5"/>
          <p:cNvSpPr/>
          <p:nvPr/>
        </p:nvSpPr>
        <p:spPr>
          <a:xfrm>
            <a:off x="2209800" y="2209800"/>
            <a:ext cx="1447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33600" y="5334000"/>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600200" y="56388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133600" y="4648200"/>
            <a:ext cx="14478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09800" y="3200400"/>
            <a:ext cx="1447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0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box(in)">
                                      <p:cBhvr>
                                        <p:cTn id="7" dur="500"/>
                                        <p:tgtEl>
                                          <p:spTgt spid="3072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ox(i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0724"/>
                                        </p:tgtEl>
                                        <p:attrNameLst>
                                          <p:attrName>style.visibility</p:attrName>
                                        </p:attrNameLst>
                                      </p:cBhvr>
                                      <p:to>
                                        <p:strVal val="visible"/>
                                      </p:to>
                                    </p:set>
                                    <p:animEffect transition="in" filter="box(in)">
                                      <p:cBhvr>
                                        <p:cTn id="20" dur="500"/>
                                        <p:tgtEl>
                                          <p:spTgt spid="30724"/>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ox(i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ox(in)">
                                      <p:cBhvr>
                                        <p:cTn id="30" dur="500"/>
                                        <p:tgtEl>
                                          <p:spTgt spid="7"/>
                                        </p:tgtEl>
                                      </p:cBhvr>
                                    </p:animEffect>
                                  </p:childTnLst>
                                </p:cTn>
                              </p:par>
                              <p:par>
                                <p:cTn id="31" presetID="4" presetClass="entr" presetSubtype="16"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ox(in)">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roles</a:t>
            </a:r>
            <a:endParaRPr lang="en-US"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838200"/>
            <a:ext cx="7890017" cy="5598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roles</a:t>
            </a:r>
            <a:endParaRPr lang="en-US" dirty="0"/>
          </a:p>
        </p:txBody>
      </p:sp>
      <p:pic>
        <p:nvPicPr>
          <p:cNvPr id="1026" name="Picture 2" descr="invenio git workflow with fea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7118350" cy="5327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3491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a:t>
            </a:r>
            <a:endParaRPr lang="en-US" dirty="0"/>
          </a:p>
        </p:txBody>
      </p:sp>
      <p:sp>
        <p:nvSpPr>
          <p:cNvPr id="3" name="Content Placeholder 2"/>
          <p:cNvSpPr>
            <a:spLocks noGrp="1"/>
          </p:cNvSpPr>
          <p:nvPr>
            <p:ph idx="1"/>
          </p:nvPr>
        </p:nvSpPr>
        <p:spPr>
          <a:xfrm>
            <a:off x="358098" y="1249136"/>
            <a:ext cx="8404902" cy="4927827"/>
          </a:xfrm>
        </p:spPr>
        <p:txBody>
          <a:bodyPr/>
          <a:lstStyle/>
          <a:p>
            <a:r>
              <a:rPr lang="en-US" dirty="0" smtClean="0"/>
              <a:t>Crucible (Refer to Crucible training)</a:t>
            </a:r>
          </a:p>
          <a:p>
            <a:r>
              <a:rPr lang="en-US" dirty="0" err="1" smtClean="0"/>
              <a:t>Gerrit</a:t>
            </a:r>
            <a:r>
              <a:rPr lang="en-US" dirty="0" smtClean="0"/>
              <a:t> (Refer to </a:t>
            </a:r>
            <a:r>
              <a:rPr lang="en-US" dirty="0" err="1" smtClean="0"/>
              <a:t>Gerrit</a:t>
            </a:r>
            <a:r>
              <a:rPr lang="en-US" dirty="0" smtClean="0"/>
              <a:t> training)</a:t>
            </a:r>
            <a:endParaRPr lang="en-US" dirty="0"/>
          </a:p>
        </p:txBody>
      </p:sp>
    </p:spTree>
    <p:extLst>
      <p:ext uri="{BB962C8B-B14F-4D97-AF65-F5344CB8AC3E}">
        <p14:creationId xmlns:p14="http://schemas.microsoft.com/office/powerpoint/2010/main" val="32769977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Exercise 1</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5257800"/>
          </a:xfrm>
        </p:spPr>
        <p:txBody>
          <a:bodyPr>
            <a:normAutofit/>
          </a:bodyPr>
          <a:lstStyle/>
          <a:p>
            <a:r>
              <a:rPr lang="en-US" dirty="0" smtClean="0">
                <a:solidFill>
                  <a:srgbClr val="002060"/>
                </a:solidFill>
              </a:rPr>
              <a:t>Create a </a:t>
            </a:r>
            <a:r>
              <a:rPr lang="en-US" dirty="0" err="1" smtClean="0">
                <a:solidFill>
                  <a:srgbClr val="002060"/>
                </a:solidFill>
              </a:rPr>
              <a:t>git</a:t>
            </a:r>
            <a:r>
              <a:rPr lang="en-US" dirty="0" smtClean="0">
                <a:solidFill>
                  <a:srgbClr val="002060"/>
                </a:solidFill>
              </a:rPr>
              <a:t> hub project</a:t>
            </a:r>
            <a:endParaRPr lang="en-US" dirty="0">
              <a:solidFill>
                <a:srgbClr val="002060"/>
              </a:solidFill>
            </a:endParaRPr>
          </a:p>
          <a:p>
            <a:r>
              <a:rPr lang="en-US" dirty="0" smtClean="0">
                <a:solidFill>
                  <a:srgbClr val="002060"/>
                </a:solidFill>
              </a:rPr>
              <a:t>Clone</a:t>
            </a:r>
            <a:r>
              <a:rPr lang="fi-FI" dirty="0" smtClean="0"/>
              <a:t>/modify/add/commit</a:t>
            </a:r>
          </a:p>
          <a:p>
            <a:r>
              <a:rPr lang="fi-FI" dirty="0" smtClean="0"/>
              <a:t>Delete file/commit</a:t>
            </a:r>
          </a:p>
          <a:p>
            <a:r>
              <a:rPr lang="fi-FI" dirty="0" smtClean="0"/>
              <a:t>Create branches</a:t>
            </a:r>
          </a:p>
          <a:p>
            <a:r>
              <a:rPr lang="fi-FI" dirty="0" smtClean="0"/>
              <a:t>Print out commit graph/branches</a:t>
            </a:r>
          </a:p>
          <a:p>
            <a:r>
              <a:rPr lang="fi-FI" dirty="0" smtClean="0"/>
              <a:t>Revert file</a:t>
            </a:r>
          </a:p>
          <a:p>
            <a:r>
              <a:rPr lang="fi-FI" dirty="0" smtClean="0"/>
              <a:t>Switch/Checkout branches</a:t>
            </a:r>
          </a:p>
          <a:p>
            <a:endParaRPr lang="fi-FI" dirty="0" smtClean="0"/>
          </a:p>
          <a:p>
            <a:endParaRPr lang="fi-FI" dirty="0"/>
          </a:p>
          <a:p>
            <a:endParaRPr lang="en-US" dirty="0" smtClean="0">
              <a:solidFill>
                <a:srgbClr val="002060"/>
              </a:solidFill>
            </a:endParaRPr>
          </a:p>
        </p:txBody>
      </p:sp>
    </p:spTree>
    <p:extLst>
      <p:ext uri="{BB962C8B-B14F-4D97-AF65-F5344CB8AC3E}">
        <p14:creationId xmlns:p14="http://schemas.microsoft.com/office/powerpoint/2010/main" val="28856854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Exercise 2</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5257800"/>
          </a:xfrm>
        </p:spPr>
        <p:txBody>
          <a:bodyPr>
            <a:normAutofit/>
          </a:bodyPr>
          <a:lstStyle/>
          <a:p>
            <a:r>
              <a:rPr lang="en-US" dirty="0" smtClean="0">
                <a:solidFill>
                  <a:srgbClr val="002060"/>
                </a:solidFill>
              </a:rPr>
              <a:t>Undoing things: specific file, reset to a commit</a:t>
            </a:r>
          </a:p>
          <a:p>
            <a:r>
              <a:rPr lang="en-US" dirty="0" smtClean="0">
                <a:solidFill>
                  <a:srgbClr val="002060"/>
                </a:solidFill>
              </a:rPr>
              <a:t>Merge fast forward</a:t>
            </a:r>
            <a:endParaRPr lang="en-US" dirty="0">
              <a:solidFill>
                <a:srgbClr val="002060"/>
              </a:solidFill>
            </a:endParaRPr>
          </a:p>
          <a:p>
            <a:r>
              <a:rPr lang="en-US" dirty="0" smtClean="0">
                <a:solidFill>
                  <a:srgbClr val="002060"/>
                </a:solidFill>
              </a:rPr>
              <a:t>Merge with conflicts</a:t>
            </a:r>
          </a:p>
          <a:p>
            <a:r>
              <a:rPr lang="en-US" dirty="0" smtClean="0">
                <a:solidFill>
                  <a:srgbClr val="002060"/>
                </a:solidFill>
              </a:rPr>
              <a:t>Rebase</a:t>
            </a:r>
          </a:p>
          <a:p>
            <a:r>
              <a:rPr lang="en-US" dirty="0" smtClean="0">
                <a:solidFill>
                  <a:srgbClr val="002060"/>
                </a:solidFill>
              </a:rPr>
              <a:t>Practicing on workflows:  master, hotfix, </a:t>
            </a:r>
            <a:r>
              <a:rPr lang="en-US" dirty="0" err="1" smtClean="0">
                <a:solidFill>
                  <a:srgbClr val="002060"/>
                </a:solidFill>
              </a:rPr>
              <a:t>dev</a:t>
            </a:r>
            <a:r>
              <a:rPr lang="en-US" dirty="0" smtClean="0">
                <a:solidFill>
                  <a:srgbClr val="002060"/>
                </a:solidFill>
              </a:rPr>
              <a:t>, feature branches</a:t>
            </a:r>
            <a:endParaRPr lang="fi-FI" dirty="0" smtClean="0"/>
          </a:p>
          <a:p>
            <a:endParaRPr lang="fi-FI" dirty="0"/>
          </a:p>
          <a:p>
            <a:endParaRPr lang="en-US" dirty="0" smtClean="0">
              <a:solidFill>
                <a:srgbClr val="002060"/>
              </a:solidFill>
            </a:endParaRPr>
          </a:p>
        </p:txBody>
      </p:sp>
    </p:spTree>
    <p:extLst>
      <p:ext uri="{BB962C8B-B14F-4D97-AF65-F5344CB8AC3E}">
        <p14:creationId xmlns:p14="http://schemas.microsoft.com/office/powerpoint/2010/main" val="25354400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References</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4648200"/>
          </a:xfrm>
        </p:spPr>
        <p:txBody>
          <a:bodyPr>
            <a:normAutofit/>
          </a:bodyPr>
          <a:lstStyle/>
          <a:p>
            <a:r>
              <a:rPr lang="en-US" dirty="0" smtClean="0">
                <a:solidFill>
                  <a:srgbClr val="002060"/>
                </a:solidFill>
              </a:rPr>
              <a:t>GIT book: </a:t>
            </a:r>
            <a:r>
              <a:rPr lang="en-US" dirty="0" smtClean="0">
                <a:solidFill>
                  <a:srgbClr val="002060"/>
                </a:solidFill>
                <a:hlinkClick r:id="rId3"/>
              </a:rPr>
              <a:t>https</a:t>
            </a:r>
            <a:r>
              <a:rPr lang="en-US" dirty="0">
                <a:solidFill>
                  <a:srgbClr val="002060"/>
                </a:solidFill>
                <a:hlinkClick r:id="rId3"/>
              </a:rPr>
              <a:t>://</a:t>
            </a:r>
            <a:r>
              <a:rPr lang="en-US" dirty="0" smtClean="0">
                <a:solidFill>
                  <a:srgbClr val="002060"/>
                </a:solidFill>
                <a:hlinkClick r:id="rId3"/>
              </a:rPr>
              <a:t>git-scm.com/book</a:t>
            </a:r>
            <a:endParaRPr lang="en-US" dirty="0">
              <a:solidFill>
                <a:srgbClr val="002060"/>
              </a:solidFill>
            </a:endParaRPr>
          </a:p>
          <a:p>
            <a:r>
              <a:rPr lang="en-US" dirty="0" smtClean="0">
                <a:solidFill>
                  <a:srgbClr val="002060"/>
                </a:solidFill>
              </a:rPr>
              <a:t>GIT training - </a:t>
            </a:r>
            <a:r>
              <a:rPr lang="fi-FI" dirty="0"/>
              <a:t>Ilkka </a:t>
            </a:r>
            <a:r>
              <a:rPr lang="fi-FI" dirty="0" smtClean="0"/>
              <a:t>Turunen jamk.fi</a:t>
            </a:r>
          </a:p>
          <a:p>
            <a:r>
              <a:rPr lang="fi-FI" dirty="0">
                <a:hlinkClick r:id="rId4"/>
              </a:rPr>
              <a:t>https://</a:t>
            </a:r>
            <a:r>
              <a:rPr lang="fi-FI" dirty="0" smtClean="0">
                <a:hlinkClick r:id="rId4"/>
              </a:rPr>
              <a:t>www.atlassian.com/git/tutorials/undoing-changes</a:t>
            </a:r>
            <a:endParaRPr lang="fi-FI" dirty="0" smtClean="0"/>
          </a:p>
          <a:p>
            <a:endParaRPr lang="fi-FI" dirty="0" smtClean="0"/>
          </a:p>
          <a:p>
            <a:endParaRPr lang="fi-FI" dirty="0"/>
          </a:p>
          <a:p>
            <a:endParaRPr lang="en-US" dirty="0" smtClean="0">
              <a:solidFill>
                <a:srgbClr val="002060"/>
              </a:solidFill>
            </a:endParaRPr>
          </a:p>
        </p:txBody>
      </p:sp>
    </p:spTree>
    <p:extLst>
      <p:ext uri="{BB962C8B-B14F-4D97-AF65-F5344CB8AC3E}">
        <p14:creationId xmlns:p14="http://schemas.microsoft.com/office/powerpoint/2010/main" val="28856854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a:xfrm>
            <a:off x="358098" y="1249137"/>
            <a:ext cx="8785902" cy="960664"/>
          </a:xfrm>
        </p:spPr>
        <p:txBody>
          <a:bodyPr/>
          <a:lstStyle/>
          <a:p>
            <a:r>
              <a:rPr lang="en-US" dirty="0" smtClean="0"/>
              <a:t>^ vs ~</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EAAB6B9-EEE1-47C5-B0EB-1757C6F87D1D}" type="slidenum">
              <a:rPr lang="en-US" smtClean="0"/>
              <a:pPr/>
              <a:t>76</a:t>
            </a:fld>
            <a:endParaRPr lang="en-US"/>
          </a:p>
        </p:txBody>
      </p:sp>
      <p:pic>
        <p:nvPicPr>
          <p:cNvPr id="8" name="Picture 7"/>
          <p:cNvPicPr>
            <a:picLocks noChangeAspect="1"/>
          </p:cNvPicPr>
          <p:nvPr/>
        </p:nvPicPr>
        <p:blipFill>
          <a:blip r:embed="rId3" cstate="print"/>
          <a:stretch>
            <a:fillRect/>
          </a:stretch>
        </p:blipFill>
        <p:spPr>
          <a:xfrm>
            <a:off x="2743200" y="2362200"/>
            <a:ext cx="2981325" cy="3543300"/>
          </a:xfrm>
          <a:prstGeom prst="rect">
            <a:avLst/>
          </a:prstGeom>
        </p:spPr>
      </p:pic>
      <p:cxnSp>
        <p:nvCxnSpPr>
          <p:cNvPr id="10" name="Straight Arrow Connector 9"/>
          <p:cNvCxnSpPr/>
          <p:nvPr/>
        </p:nvCxnSpPr>
        <p:spPr>
          <a:xfrm flipH="1" flipV="1">
            <a:off x="2667000" y="2590800"/>
            <a:ext cx="60960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19400" y="236220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65141" y="3297044"/>
            <a:ext cx="415498" cy="369332"/>
          </a:xfrm>
          <a:prstGeom prst="rect">
            <a:avLst/>
          </a:prstGeom>
          <a:noFill/>
        </p:spPr>
        <p:txBody>
          <a:bodyPr wrap="none" rtlCol="0">
            <a:spAutoFit/>
          </a:bodyPr>
          <a:lstStyle/>
          <a:p>
            <a:r>
              <a:rPr lang="en-US" dirty="0" smtClean="0">
                <a:solidFill>
                  <a:srgbClr val="00B0F0"/>
                </a:solidFill>
              </a:rPr>
              <a:t>~#</a:t>
            </a:r>
            <a:endParaRPr lang="en-US" dirty="0">
              <a:solidFill>
                <a:srgbClr val="00B0F0"/>
              </a:solidFill>
            </a:endParaRPr>
          </a:p>
        </p:txBody>
      </p:sp>
      <p:sp>
        <p:nvSpPr>
          <p:cNvPr id="14" name="TextBox 13"/>
          <p:cNvSpPr txBox="1"/>
          <p:nvPr/>
        </p:nvSpPr>
        <p:spPr>
          <a:xfrm>
            <a:off x="2971800" y="2055542"/>
            <a:ext cx="646331" cy="369332"/>
          </a:xfrm>
          <a:prstGeom prst="rect">
            <a:avLst/>
          </a:prstGeom>
          <a:noFill/>
        </p:spPr>
        <p:txBody>
          <a:bodyPr wrap="none" rtlCol="0">
            <a:spAutoFit/>
          </a:bodyPr>
          <a:lstStyle/>
          <a:p>
            <a:r>
              <a:rPr lang="en-US" dirty="0" smtClean="0">
                <a:solidFill>
                  <a:srgbClr val="00B0F0"/>
                </a:solidFill>
              </a:rPr>
              <a:t>^^^#</a:t>
            </a:r>
            <a:endParaRPr lang="en-US" dirty="0">
              <a:solidFill>
                <a:srgbClr val="00B0F0"/>
              </a:solidFill>
            </a:endParaRPr>
          </a:p>
        </p:txBody>
      </p:sp>
    </p:spTree>
    <p:extLst>
      <p:ext uri="{BB962C8B-B14F-4D97-AF65-F5344CB8AC3E}">
        <p14:creationId xmlns:p14="http://schemas.microsoft.com/office/powerpoint/2010/main" val="35938236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457200" y="4572000"/>
            <a:ext cx="8229600" cy="1554163"/>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endParaRPr lang="en-US" dirty="0" smtClean="0"/>
          </a:p>
          <a:p>
            <a:pPr marL="571500" indent="-457200">
              <a:buFont typeface="Arial" pitchFamily="34" charset="0"/>
              <a:buAutoNum type="arabicPeriod"/>
            </a:pPr>
            <a:endParaRPr lang="en-US" dirty="0"/>
          </a:p>
        </p:txBody>
      </p:sp>
      <p:pic>
        <p:nvPicPr>
          <p:cNvPr id="1026" name="Picture 2" descr="http://images.clipartpanda.com/question-and-answer-session-questions-and-answer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2438400"/>
            <a:ext cx="4953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18626"/>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GIT basics</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3657600"/>
          </a:xfrm>
        </p:spPr>
        <p:txBody>
          <a:bodyPr>
            <a:normAutofit/>
          </a:bodyPr>
          <a:lstStyle/>
          <a:p>
            <a:pPr algn="just">
              <a:lnSpc>
                <a:spcPct val="160000"/>
              </a:lnSpc>
            </a:pPr>
            <a:r>
              <a:rPr lang="en-US" dirty="0" smtClean="0">
                <a:solidFill>
                  <a:srgbClr val="002060"/>
                </a:solidFill>
              </a:rPr>
              <a:t>Nearly Every Operation Is Local</a:t>
            </a:r>
          </a:p>
          <a:p>
            <a:pPr algn="just">
              <a:lnSpc>
                <a:spcPct val="160000"/>
              </a:lnSpc>
            </a:pPr>
            <a:r>
              <a:rPr lang="en-US" dirty="0" smtClean="0">
                <a:solidFill>
                  <a:srgbClr val="002060"/>
                </a:solidFill>
              </a:rPr>
              <a:t>Integrity: Everything in </a:t>
            </a:r>
            <a:r>
              <a:rPr lang="en-US" dirty="0" err="1" smtClean="0">
                <a:solidFill>
                  <a:srgbClr val="002060"/>
                </a:solidFill>
              </a:rPr>
              <a:t>Git</a:t>
            </a:r>
            <a:r>
              <a:rPr lang="en-US" dirty="0" smtClean="0">
                <a:solidFill>
                  <a:srgbClr val="002060"/>
                </a:solidFill>
              </a:rPr>
              <a:t> (files, commits,…) is check-summed SHA-1 hash (</a:t>
            </a:r>
            <a:r>
              <a:rPr lang="en-US" dirty="0" err="1" smtClean="0">
                <a:solidFill>
                  <a:srgbClr val="002060"/>
                </a:solidFill>
              </a:rPr>
              <a:t>E.g</a:t>
            </a:r>
            <a:r>
              <a:rPr lang="en-US" dirty="0" smtClean="0">
                <a:solidFill>
                  <a:srgbClr val="002060"/>
                </a:solidFill>
              </a:rPr>
              <a:t> 24b9da6552252987aa493b52f8696cd6d3b00373)</a:t>
            </a:r>
          </a:p>
          <a:p>
            <a:pPr algn="just">
              <a:lnSpc>
                <a:spcPct val="160000"/>
              </a:lnSpc>
            </a:pPr>
            <a:endParaRPr lang="en-US" dirty="0" smtClean="0">
              <a:solidFill>
                <a:srgbClr val="002060"/>
              </a:solidFill>
            </a:endParaRPr>
          </a:p>
        </p:txBody>
      </p:sp>
      <p:pic>
        <p:nvPicPr>
          <p:cNvPr id="5" name="Picture 4"/>
          <p:cNvPicPr>
            <a:picLocks noChangeAspect="1"/>
          </p:cNvPicPr>
          <p:nvPr/>
        </p:nvPicPr>
        <p:blipFill>
          <a:blip r:embed="rId3" cstate="print"/>
          <a:stretch>
            <a:fillRect/>
          </a:stretch>
        </p:blipFill>
        <p:spPr>
          <a:xfrm>
            <a:off x="2514600" y="3429000"/>
            <a:ext cx="4191000" cy="2804160"/>
          </a:xfrm>
          <a:prstGeom prst="rect">
            <a:avLst/>
          </a:prstGeom>
        </p:spPr>
      </p:pic>
    </p:spTree>
    <p:extLst>
      <p:ext uri="{BB962C8B-B14F-4D97-AF65-F5344CB8AC3E}">
        <p14:creationId xmlns:p14="http://schemas.microsoft.com/office/powerpoint/2010/main" val="1237060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GIT basics</a:t>
            </a:r>
            <a:endParaRPr lang="en-US" dirty="0">
              <a:latin typeface="Times New Roman" pitchFamily="18" charset="0"/>
              <a:cs typeface="Times New Roman" pitchFamily="18" charset="0"/>
            </a:endParaRPr>
          </a:p>
        </p:txBody>
      </p:sp>
      <p:sp>
        <p:nvSpPr>
          <p:cNvPr id="4" name="Content Placeholder 13"/>
          <p:cNvSpPr>
            <a:spLocks noGrp="1"/>
          </p:cNvSpPr>
          <p:nvPr>
            <p:ph idx="1"/>
          </p:nvPr>
        </p:nvSpPr>
        <p:spPr>
          <a:xfrm>
            <a:off x="304800" y="838200"/>
            <a:ext cx="8458200" cy="685800"/>
          </a:xfrm>
        </p:spPr>
        <p:txBody>
          <a:bodyPr>
            <a:normAutofit/>
          </a:bodyPr>
          <a:lstStyle/>
          <a:p>
            <a:r>
              <a:rPr lang="en-US" dirty="0">
                <a:solidFill>
                  <a:srgbClr val="002060"/>
                </a:solidFill>
              </a:rPr>
              <a:t>The Three </a:t>
            </a:r>
            <a:r>
              <a:rPr lang="en-US" dirty="0" smtClean="0">
                <a:solidFill>
                  <a:srgbClr val="002060"/>
                </a:solidFill>
              </a:rPr>
              <a:t>States: </a:t>
            </a:r>
            <a:r>
              <a:rPr lang="en-US" dirty="0">
                <a:solidFill>
                  <a:srgbClr val="002060"/>
                </a:solidFill>
              </a:rPr>
              <a:t>committed, modified, and staged</a:t>
            </a:r>
          </a:p>
        </p:txBody>
      </p:sp>
      <p:pic>
        <p:nvPicPr>
          <p:cNvPr id="2050" name="Picture 2" descr="Working directory, staging area, and Git directo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2209800"/>
            <a:ext cx="6781800" cy="3737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21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4461064</TotalTime>
  <Words>4139</Words>
  <Application>Microsoft Office PowerPoint</Application>
  <PresentationFormat>On-screen Show (4:3)</PresentationFormat>
  <Paragraphs>637</Paragraphs>
  <Slides>77</Slides>
  <Notes>69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 Unicode MS</vt:lpstr>
      <vt:lpstr>Arial</vt:lpstr>
      <vt:lpstr>Calibri</vt:lpstr>
      <vt:lpstr>Century Gothic</vt:lpstr>
      <vt:lpstr>Times New Roman</vt:lpstr>
      <vt:lpstr>Wingdings</vt:lpstr>
      <vt:lpstr>Office Theme</vt:lpstr>
      <vt:lpstr>GIT and TortoiseGIT</vt:lpstr>
      <vt:lpstr>Agenda</vt:lpstr>
      <vt:lpstr>Version Control</vt:lpstr>
      <vt:lpstr>Centralized Version Control Systems</vt:lpstr>
      <vt:lpstr>Distributed Version Control Systems</vt:lpstr>
      <vt:lpstr>GIT</vt:lpstr>
      <vt:lpstr>GIT basics</vt:lpstr>
      <vt:lpstr>GIT basics</vt:lpstr>
      <vt:lpstr>GIT basics</vt:lpstr>
      <vt:lpstr>Tools</vt:lpstr>
      <vt:lpstr>First-Time Git Setup</vt:lpstr>
      <vt:lpstr>First-Time Git Setup</vt:lpstr>
      <vt:lpstr>Initializing a Repository in an Existing Directory</vt:lpstr>
      <vt:lpstr>Cloning an Existing Repository</vt:lpstr>
      <vt:lpstr>First-Time Git Setup</vt:lpstr>
      <vt:lpstr>Recording Changes to the Repository</vt:lpstr>
      <vt:lpstr>Checking status of file</vt:lpstr>
      <vt:lpstr>Staging Modified/New Files </vt:lpstr>
      <vt:lpstr>Delete/Move/Rename Files </vt:lpstr>
      <vt:lpstr>Viewing Your Staged and Unstaged Changes  </vt:lpstr>
      <vt:lpstr>Commit</vt:lpstr>
      <vt:lpstr>Un-staging Files</vt:lpstr>
      <vt:lpstr>Undoing things (1)</vt:lpstr>
      <vt:lpstr>Undoing things (2)</vt:lpstr>
      <vt:lpstr>Undoing things (3)</vt:lpstr>
      <vt:lpstr>Undoing things (4)</vt:lpstr>
      <vt:lpstr>Viewing commit history</vt:lpstr>
      <vt:lpstr>Working with Remotes </vt:lpstr>
      <vt:lpstr>Inside staging and commit</vt:lpstr>
      <vt:lpstr>Inside staging and commit</vt:lpstr>
      <vt:lpstr>Branches</vt:lpstr>
      <vt:lpstr>Create new branches (1)</vt:lpstr>
      <vt:lpstr>Create new branches (2)</vt:lpstr>
      <vt:lpstr>Display/switching branches</vt:lpstr>
      <vt:lpstr>Move forward branch</vt:lpstr>
      <vt:lpstr>Switch/Checkout</vt:lpstr>
      <vt:lpstr>Divergent history</vt:lpstr>
      <vt:lpstr>Basic branching</vt:lpstr>
      <vt:lpstr>Basic branching</vt:lpstr>
      <vt:lpstr>Basic branching</vt:lpstr>
      <vt:lpstr>Basic branching and merging</vt:lpstr>
      <vt:lpstr>Basic merging</vt:lpstr>
      <vt:lpstr>Basic merging</vt:lpstr>
      <vt:lpstr>Basic Merge Conflicts (1)</vt:lpstr>
      <vt:lpstr>Basic Merge Conflicts (2)</vt:lpstr>
      <vt:lpstr>Basic Merge Conflicts (3)</vt:lpstr>
      <vt:lpstr>Basic Merge Conflicts (4)</vt:lpstr>
      <vt:lpstr>Advanced Merge Conflicts (1)</vt:lpstr>
      <vt:lpstr>Advanced Merge Conflicts (2)</vt:lpstr>
      <vt:lpstr>Advanced Merge Conflicts (3)</vt:lpstr>
      <vt:lpstr>Advanced Merge Conflicts (4)</vt:lpstr>
      <vt:lpstr>Advanced Merge Conflicts (4)</vt:lpstr>
      <vt:lpstr>Advanced Merge Conflicts (5)</vt:lpstr>
      <vt:lpstr>Branch management</vt:lpstr>
      <vt:lpstr>Working with remotes (1)</vt:lpstr>
      <vt:lpstr>Working with remotes (2)</vt:lpstr>
      <vt:lpstr>Working with remotes (3)</vt:lpstr>
      <vt:lpstr>Working with remotes (4)</vt:lpstr>
      <vt:lpstr>Working with remotes (5)</vt:lpstr>
      <vt:lpstr>Rebase (1)</vt:lpstr>
      <vt:lpstr>Rebase (2)</vt:lpstr>
      <vt:lpstr>Rebase (3)</vt:lpstr>
      <vt:lpstr>Rebase (4)</vt:lpstr>
      <vt:lpstr>Rebase (5)</vt:lpstr>
      <vt:lpstr>Rebase (6)</vt:lpstr>
      <vt:lpstr>Rebase (7)</vt:lpstr>
      <vt:lpstr>Rebase vs Merge</vt:lpstr>
      <vt:lpstr>Workflows</vt:lpstr>
      <vt:lpstr>Workflows</vt:lpstr>
      <vt:lpstr>Merge roles</vt:lpstr>
      <vt:lpstr>Merge roles</vt:lpstr>
      <vt:lpstr>Code review</vt:lpstr>
      <vt:lpstr>Exercise 1</vt:lpstr>
      <vt:lpstr>Exercise 2</vt:lpstr>
      <vt:lpstr>References</vt:lpstr>
      <vt:lpstr>Backup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UIAutomator</dc:title>
  <dc:creator>asus</dc:creator>
  <cp:lastModifiedBy>Nhat Phan</cp:lastModifiedBy>
  <cp:revision>2085</cp:revision>
  <dcterms:created xsi:type="dcterms:W3CDTF">2015-02-22T09:58:42Z</dcterms:created>
  <dcterms:modified xsi:type="dcterms:W3CDTF">2016-05-26T03:06:45Z</dcterms:modified>
</cp:coreProperties>
</file>